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3758" r:id="rId4"/>
    <p:sldId id="4895" r:id="rId5"/>
    <p:sldId id="4900" r:id="rId6"/>
    <p:sldId id="1453" r:id="rId7"/>
    <p:sldId id="1454" r:id="rId8"/>
    <p:sldId id="1455" r:id="rId9"/>
    <p:sldId id="4901" r:id="rId10"/>
    <p:sldId id="3525" r:id="rId11"/>
    <p:sldId id="262" r:id="rId12"/>
    <p:sldId id="3526" r:id="rId13"/>
    <p:sldId id="3529" r:id="rId14"/>
    <p:sldId id="3531" r:id="rId15"/>
    <p:sldId id="3532" r:id="rId16"/>
    <p:sldId id="3533" r:id="rId17"/>
    <p:sldId id="3544" r:id="rId18"/>
    <p:sldId id="3535" r:id="rId19"/>
    <p:sldId id="3536" r:id="rId20"/>
    <p:sldId id="4906" r:id="rId21"/>
    <p:sldId id="4902" r:id="rId22"/>
    <p:sldId id="4905" r:id="rId23"/>
    <p:sldId id="4903" r:id="rId24"/>
    <p:sldId id="3540" r:id="rId25"/>
    <p:sldId id="4904" r:id="rId26"/>
    <p:sldId id="3538" r:id="rId27"/>
    <p:sldId id="1507" r:id="rId28"/>
    <p:sldId id="1508" r:id="rId29"/>
    <p:sldId id="3543" r:id="rId30"/>
    <p:sldId id="3542" r:id="rId31"/>
    <p:sldId id="3539" r:id="rId32"/>
    <p:sldId id="1843" r:id="rId33"/>
    <p:sldId id="3572" r:id="rId34"/>
    <p:sldId id="258" r:id="rId35"/>
  </p:sldIdLst>
  <p:sldSz cx="12192000" cy="6858000"/>
  <p:notesSz cx="6858000" cy="50006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E8E6402-A8CD-4D29-B9F7-6688C9617ED9}">
          <p14:sldIdLst>
            <p14:sldId id="256"/>
            <p14:sldId id="257"/>
            <p14:sldId id="3758"/>
            <p14:sldId id="4895"/>
          </p14:sldIdLst>
        </p14:section>
        <p14:section name="What Are Feature Flags" id="{8A43263E-1371-4250-ADEC-BA39722232D8}">
          <p14:sldIdLst>
            <p14:sldId id="4900"/>
            <p14:sldId id="1453"/>
            <p14:sldId id="1454"/>
            <p14:sldId id="1455"/>
            <p14:sldId id="4901"/>
            <p14:sldId id="3525"/>
            <p14:sldId id="262"/>
            <p14:sldId id="3526"/>
            <p14:sldId id="3529"/>
          </p14:sldIdLst>
        </p14:section>
        <p14:section name="Feature Flag Frameworks" id="{83EAB5E0-5A79-4710-9839-A2F34A32A922}">
          <p14:sldIdLst>
            <p14:sldId id="3531"/>
            <p14:sldId id="3532"/>
            <p14:sldId id="3533"/>
            <p14:sldId id="3544"/>
            <p14:sldId id="3535"/>
            <p14:sldId id="3536"/>
          </p14:sldIdLst>
        </p14:section>
        <p14:section name="FFaaS" id="{46CD9525-69AB-4DF9-9694-440B6899220E}">
          <p14:sldIdLst>
            <p14:sldId id="4906"/>
            <p14:sldId id="4902"/>
            <p14:sldId id="4905"/>
            <p14:sldId id="4903"/>
            <p14:sldId id="3540"/>
            <p14:sldId id="4904"/>
          </p14:sldIdLst>
        </p14:section>
        <p14:section name="Be Careful" id="{B92DDD3B-3DB9-403F-91C5-2C7890E4BC9A}">
          <p14:sldIdLst>
            <p14:sldId id="3538"/>
            <p14:sldId id="1507"/>
            <p14:sldId id="1508"/>
            <p14:sldId id="3543"/>
          </p14:sldIdLst>
        </p14:section>
        <p14:section name="Conclusion" id="{B049709B-4B91-48DB-AC89-47CB60731B21}">
          <p14:sldIdLst>
            <p14:sldId id="3542"/>
            <p14:sldId id="3539"/>
          </p14:sldIdLst>
        </p14:section>
        <p14:section name="About Me" id="{99374E90-CBB7-41A2-80B0-E5EFDC2E5457}">
          <p14:sldIdLst>
            <p14:sldId id="1843"/>
            <p14:sldId id="3572"/>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76597C-877E-4DF2-8656-F240ECF8AB46}" v="42" dt="2019-08-07T14:06:37.9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44c507a6-cca0-461f-8120-3bb7fbf35a3a" providerId="ADAL" clId="{2609695F-DA20-49E6-9223-65D97D501AA3}"/>
    <pc:docChg chg="undo custSel addSld delSld modSld sldOrd modSection">
      <pc:chgData name="Mickey Gousset" userId="44c507a6-cca0-461f-8120-3bb7fbf35a3a" providerId="ADAL" clId="{2609695F-DA20-49E6-9223-65D97D501AA3}" dt="2019-08-04T01:25:23.021" v="772"/>
      <pc:docMkLst>
        <pc:docMk/>
      </pc:docMkLst>
      <pc:sldChg chg="addSp delSp modSp">
        <pc:chgData name="Mickey Gousset" userId="44c507a6-cca0-461f-8120-3bb7fbf35a3a" providerId="ADAL" clId="{2609695F-DA20-49E6-9223-65D97D501AA3}" dt="2019-08-03T11:43:00.266" v="666"/>
        <pc:sldMkLst>
          <pc:docMk/>
          <pc:sldMk cId="1681692777" sldId="256"/>
        </pc:sldMkLst>
        <pc:spChg chg="add mod">
          <ac:chgData name="Mickey Gousset" userId="44c507a6-cca0-461f-8120-3bb7fbf35a3a" providerId="ADAL" clId="{2609695F-DA20-49E6-9223-65D97D501AA3}" dt="2019-07-29T16:11:58.307" v="38" actId="339"/>
          <ac:spMkLst>
            <pc:docMk/>
            <pc:sldMk cId="1681692777" sldId="256"/>
            <ac:spMk id="2" creationId="{C70D8EA3-A523-451A-B7E8-6E7C010308D2}"/>
          </ac:spMkLst>
        </pc:spChg>
        <pc:spChg chg="add del mod">
          <ac:chgData name="Mickey Gousset" userId="44c507a6-cca0-461f-8120-3bb7fbf35a3a" providerId="ADAL" clId="{2609695F-DA20-49E6-9223-65D97D501AA3}" dt="2019-07-29T16:12:23.769" v="47" actId="478"/>
          <ac:spMkLst>
            <pc:docMk/>
            <pc:sldMk cId="1681692777" sldId="256"/>
            <ac:spMk id="3" creationId="{49C6061A-2BED-4B6A-8ABC-5293D58755FB}"/>
          </ac:spMkLst>
        </pc:spChg>
        <pc:spChg chg="add">
          <ac:chgData name="Mickey Gousset" userId="44c507a6-cca0-461f-8120-3bb7fbf35a3a" providerId="ADAL" clId="{2609695F-DA20-49E6-9223-65D97D501AA3}" dt="2019-08-03T11:43:00.266" v="666"/>
          <ac:spMkLst>
            <pc:docMk/>
            <pc:sldMk cId="1681692777" sldId="256"/>
            <ac:spMk id="5" creationId="{8E514516-8163-428D-9351-5FBA1179FBF7}"/>
          </ac:spMkLst>
        </pc:spChg>
        <pc:spChg chg="add del mod">
          <ac:chgData name="Mickey Gousset" userId="44c507a6-cca0-461f-8120-3bb7fbf35a3a" providerId="ADAL" clId="{2609695F-DA20-49E6-9223-65D97D501AA3}" dt="2019-07-29T16:13:05.245" v="66" actId="478"/>
          <ac:spMkLst>
            <pc:docMk/>
            <pc:sldMk cId="1681692777" sldId="256"/>
            <ac:spMk id="5" creationId="{FE742047-AD4B-4935-9D81-4F64BA7E3EA8}"/>
          </ac:spMkLst>
        </pc:spChg>
        <pc:spChg chg="add mod">
          <ac:chgData name="Mickey Gousset" userId="44c507a6-cca0-461f-8120-3bb7fbf35a3a" providerId="ADAL" clId="{2609695F-DA20-49E6-9223-65D97D501AA3}" dt="2019-07-29T16:14:00.216" v="110" actId="14100"/>
          <ac:spMkLst>
            <pc:docMk/>
            <pc:sldMk cId="1681692777" sldId="256"/>
            <ac:spMk id="6" creationId="{EBB659B4-4A68-44A4-A6DF-A40D16BB0930}"/>
          </ac:spMkLst>
        </pc:spChg>
      </pc:sldChg>
      <pc:sldChg chg="addSp">
        <pc:chgData name="Mickey Gousset" userId="44c507a6-cca0-461f-8120-3bb7fbf35a3a" providerId="ADAL" clId="{2609695F-DA20-49E6-9223-65D97D501AA3}" dt="2019-08-03T16:43:28.756" v="724"/>
        <pc:sldMkLst>
          <pc:docMk/>
          <pc:sldMk cId="1649760492" sldId="258"/>
        </pc:sldMkLst>
        <pc:spChg chg="add">
          <ac:chgData name="Mickey Gousset" userId="44c507a6-cca0-461f-8120-3bb7fbf35a3a" providerId="ADAL" clId="{2609695F-DA20-49E6-9223-65D97D501AA3}" dt="2019-08-03T16:43:28.756" v="724"/>
          <ac:spMkLst>
            <pc:docMk/>
            <pc:sldMk cId="1649760492" sldId="258"/>
            <ac:spMk id="4" creationId="{9B5B73BF-1AE3-4E65-9C92-C1BAE9A6E70E}"/>
          </ac:spMkLst>
        </pc:spChg>
      </pc:sldChg>
      <pc:sldChg chg="addSp add">
        <pc:chgData name="Mickey Gousset" userId="44c507a6-cca0-461f-8120-3bb7fbf35a3a" providerId="ADAL" clId="{2609695F-DA20-49E6-9223-65D97D501AA3}" dt="2019-08-03T16:42:09.136" v="703"/>
        <pc:sldMkLst>
          <pc:docMk/>
          <pc:sldMk cId="0" sldId="262"/>
        </pc:sldMkLst>
        <pc:picChg chg="add">
          <ac:chgData name="Mickey Gousset" userId="44c507a6-cca0-461f-8120-3bb7fbf35a3a" providerId="ADAL" clId="{2609695F-DA20-49E6-9223-65D97D501AA3}" dt="2019-08-03T16:42:09.136" v="703"/>
          <ac:picMkLst>
            <pc:docMk/>
            <pc:sldMk cId="0" sldId="262"/>
            <ac:picMk id="6" creationId="{357007F4-5E18-4BC4-A780-B85862B22316}"/>
          </ac:picMkLst>
        </pc:picChg>
      </pc:sldChg>
      <pc:sldChg chg="addSp add">
        <pc:chgData name="Mickey Gousset" userId="44c507a6-cca0-461f-8120-3bb7fbf35a3a" providerId="ADAL" clId="{2609695F-DA20-49E6-9223-65D97D501AA3}" dt="2019-08-03T16:41:49.506" v="698"/>
        <pc:sldMkLst>
          <pc:docMk/>
          <pc:sldMk cId="4273702432" sldId="1453"/>
        </pc:sldMkLst>
        <pc:picChg chg="add">
          <ac:chgData name="Mickey Gousset" userId="44c507a6-cca0-461f-8120-3bb7fbf35a3a" providerId="ADAL" clId="{2609695F-DA20-49E6-9223-65D97D501AA3}" dt="2019-08-03T16:41:49.506" v="698"/>
          <ac:picMkLst>
            <pc:docMk/>
            <pc:sldMk cId="4273702432" sldId="1453"/>
            <ac:picMk id="4" creationId="{977532BA-9BD5-44F7-BF5C-6AE85DA53DAC}"/>
          </ac:picMkLst>
        </pc:picChg>
      </pc:sldChg>
      <pc:sldChg chg="addSp add">
        <pc:chgData name="Mickey Gousset" userId="44c507a6-cca0-461f-8120-3bb7fbf35a3a" providerId="ADAL" clId="{2609695F-DA20-49E6-9223-65D97D501AA3}" dt="2019-08-03T16:41:52.950" v="699"/>
        <pc:sldMkLst>
          <pc:docMk/>
          <pc:sldMk cId="1457535957" sldId="1454"/>
        </pc:sldMkLst>
        <pc:picChg chg="add">
          <ac:chgData name="Mickey Gousset" userId="44c507a6-cca0-461f-8120-3bb7fbf35a3a" providerId="ADAL" clId="{2609695F-DA20-49E6-9223-65D97D501AA3}" dt="2019-08-03T16:41:52.950" v="699"/>
          <ac:picMkLst>
            <pc:docMk/>
            <pc:sldMk cId="1457535957" sldId="1454"/>
            <ac:picMk id="17" creationId="{6209FD5A-58ED-4883-A96E-932918B588C6}"/>
          </ac:picMkLst>
        </pc:picChg>
      </pc:sldChg>
      <pc:sldChg chg="addSp add">
        <pc:chgData name="Mickey Gousset" userId="44c507a6-cca0-461f-8120-3bb7fbf35a3a" providerId="ADAL" clId="{2609695F-DA20-49E6-9223-65D97D501AA3}" dt="2019-08-03T16:41:54.422" v="700"/>
        <pc:sldMkLst>
          <pc:docMk/>
          <pc:sldMk cId="2092461776" sldId="1455"/>
        </pc:sldMkLst>
        <pc:picChg chg="add">
          <ac:chgData name="Mickey Gousset" userId="44c507a6-cca0-461f-8120-3bb7fbf35a3a" providerId="ADAL" clId="{2609695F-DA20-49E6-9223-65D97D501AA3}" dt="2019-08-03T16:41:54.422" v="700"/>
          <ac:picMkLst>
            <pc:docMk/>
            <pc:sldMk cId="2092461776" sldId="1455"/>
            <ac:picMk id="17" creationId="{713866BD-34A6-450D-8AAB-FECE51012487}"/>
          </ac:picMkLst>
        </pc:picChg>
      </pc:sldChg>
      <pc:sldChg chg="addSp add">
        <pc:chgData name="Mickey Gousset" userId="44c507a6-cca0-461f-8120-3bb7fbf35a3a" providerId="ADAL" clId="{2609695F-DA20-49E6-9223-65D97D501AA3}" dt="2019-08-03T16:42:54.748" v="719"/>
        <pc:sldMkLst>
          <pc:docMk/>
          <pc:sldMk cId="76806476" sldId="1507"/>
        </pc:sldMkLst>
        <pc:picChg chg="add">
          <ac:chgData name="Mickey Gousset" userId="44c507a6-cca0-461f-8120-3bb7fbf35a3a" providerId="ADAL" clId="{2609695F-DA20-49E6-9223-65D97D501AA3}" dt="2019-08-03T16:42:54.748" v="719"/>
          <ac:picMkLst>
            <pc:docMk/>
            <pc:sldMk cId="76806476" sldId="1507"/>
            <ac:picMk id="5" creationId="{8B8F5C91-B33A-478E-9E52-411EF048C4D5}"/>
          </ac:picMkLst>
        </pc:picChg>
      </pc:sldChg>
      <pc:sldChg chg="addSp add">
        <pc:chgData name="Mickey Gousset" userId="44c507a6-cca0-461f-8120-3bb7fbf35a3a" providerId="ADAL" clId="{2609695F-DA20-49E6-9223-65D97D501AA3}" dt="2019-08-03T16:42:57.073" v="720"/>
        <pc:sldMkLst>
          <pc:docMk/>
          <pc:sldMk cId="948206404" sldId="1508"/>
        </pc:sldMkLst>
        <pc:picChg chg="add">
          <ac:chgData name="Mickey Gousset" userId="44c507a6-cca0-461f-8120-3bb7fbf35a3a" providerId="ADAL" clId="{2609695F-DA20-49E6-9223-65D97D501AA3}" dt="2019-08-03T16:42:57.073" v="720"/>
          <ac:picMkLst>
            <pc:docMk/>
            <pc:sldMk cId="948206404" sldId="1508"/>
            <ac:picMk id="4" creationId="{7FA6D941-8A7B-4B2D-BFDF-47A4C1983BC5}"/>
          </ac:picMkLst>
        </pc:picChg>
      </pc:sldChg>
      <pc:sldChg chg="addSp delSp add">
        <pc:chgData name="Mickey Gousset" userId="44c507a6-cca0-461f-8120-3bb7fbf35a3a" providerId="ADAL" clId="{2609695F-DA20-49E6-9223-65D97D501AA3}" dt="2019-07-29T16:28:01.334" v="512"/>
        <pc:sldMkLst>
          <pc:docMk/>
          <pc:sldMk cId="2799774971" sldId="1843"/>
        </pc:sldMkLst>
        <pc:picChg chg="del">
          <ac:chgData name="Mickey Gousset" userId="44c507a6-cca0-461f-8120-3bb7fbf35a3a" providerId="ADAL" clId="{2609695F-DA20-49E6-9223-65D97D501AA3}" dt="2019-07-29T16:27:35.187" v="510" actId="478"/>
          <ac:picMkLst>
            <pc:docMk/>
            <pc:sldMk cId="2799774971" sldId="1843"/>
            <ac:picMk id="15" creationId="{5EDAC215-A32D-441B-9FD8-7D3B98092CCC}"/>
          </ac:picMkLst>
        </pc:picChg>
        <pc:picChg chg="add">
          <ac:chgData name="Mickey Gousset" userId="44c507a6-cca0-461f-8120-3bb7fbf35a3a" providerId="ADAL" clId="{2609695F-DA20-49E6-9223-65D97D501AA3}" dt="2019-07-29T16:28:01.334" v="512"/>
          <ac:picMkLst>
            <pc:docMk/>
            <pc:sldMk cId="2799774971" sldId="1843"/>
            <ac:picMk id="16" creationId="{B6BD9E9B-C996-424C-9021-8B41C2AE66C4}"/>
          </ac:picMkLst>
        </pc:picChg>
      </pc:sldChg>
      <pc:sldChg chg="addSp add">
        <pc:chgData name="Mickey Gousset" userId="44c507a6-cca0-461f-8120-3bb7fbf35a3a" providerId="ADAL" clId="{2609695F-DA20-49E6-9223-65D97D501AA3}" dt="2019-08-03T16:42:06.539" v="702"/>
        <pc:sldMkLst>
          <pc:docMk/>
          <pc:sldMk cId="3405097663" sldId="3525"/>
        </pc:sldMkLst>
        <pc:picChg chg="add">
          <ac:chgData name="Mickey Gousset" userId="44c507a6-cca0-461f-8120-3bb7fbf35a3a" providerId="ADAL" clId="{2609695F-DA20-49E6-9223-65D97D501AA3}" dt="2019-08-03T16:42:06.539" v="702"/>
          <ac:picMkLst>
            <pc:docMk/>
            <pc:sldMk cId="3405097663" sldId="3525"/>
            <ac:picMk id="4" creationId="{A2D23E71-ED1B-4021-9720-9D17C2E57414}"/>
          </ac:picMkLst>
        </pc:picChg>
      </pc:sldChg>
      <pc:sldChg chg="addSp add">
        <pc:chgData name="Mickey Gousset" userId="44c507a6-cca0-461f-8120-3bb7fbf35a3a" providerId="ADAL" clId="{2609695F-DA20-49E6-9223-65D97D501AA3}" dt="2019-08-03T16:42:35.300" v="711"/>
        <pc:sldMkLst>
          <pc:docMk/>
          <pc:sldMk cId="2462859194" sldId="3526"/>
        </pc:sldMkLst>
        <pc:picChg chg="add">
          <ac:chgData name="Mickey Gousset" userId="44c507a6-cca0-461f-8120-3bb7fbf35a3a" providerId="ADAL" clId="{2609695F-DA20-49E6-9223-65D97D501AA3}" dt="2019-08-03T16:42:35.300" v="711"/>
          <ac:picMkLst>
            <pc:docMk/>
            <pc:sldMk cId="2462859194" sldId="3526"/>
            <ac:picMk id="7" creationId="{D223BCC8-89F6-4832-9D58-69B4CE74B673}"/>
          </ac:picMkLst>
        </pc:picChg>
      </pc:sldChg>
      <pc:sldChg chg="addSp add">
        <pc:chgData name="Mickey Gousset" userId="44c507a6-cca0-461f-8120-3bb7fbf35a3a" providerId="ADAL" clId="{2609695F-DA20-49E6-9223-65D97D501AA3}" dt="2019-08-03T16:42:37.066" v="712"/>
        <pc:sldMkLst>
          <pc:docMk/>
          <pc:sldMk cId="1430433959" sldId="3529"/>
        </pc:sldMkLst>
        <pc:picChg chg="add">
          <ac:chgData name="Mickey Gousset" userId="44c507a6-cca0-461f-8120-3bb7fbf35a3a" providerId="ADAL" clId="{2609695F-DA20-49E6-9223-65D97D501AA3}" dt="2019-08-03T16:42:37.066" v="712"/>
          <ac:picMkLst>
            <pc:docMk/>
            <pc:sldMk cId="1430433959" sldId="3529"/>
            <ac:picMk id="4" creationId="{C4B6B1DF-278B-4117-8AFB-B24FB6498580}"/>
          </ac:picMkLst>
        </pc:picChg>
      </pc:sldChg>
      <pc:sldChg chg="addSp modSp add">
        <pc:chgData name="Mickey Gousset" userId="44c507a6-cca0-461f-8120-3bb7fbf35a3a" providerId="ADAL" clId="{2609695F-DA20-49E6-9223-65D97D501AA3}" dt="2019-08-03T16:42:39.822" v="713"/>
        <pc:sldMkLst>
          <pc:docMk/>
          <pc:sldMk cId="697957666" sldId="3531"/>
        </pc:sldMkLst>
        <pc:spChg chg="mod">
          <ac:chgData name="Mickey Gousset" userId="44c507a6-cca0-461f-8120-3bb7fbf35a3a" providerId="ADAL" clId="{2609695F-DA20-49E6-9223-65D97D501AA3}" dt="2019-07-29T16:25:00.337" v="404" actId="27636"/>
          <ac:spMkLst>
            <pc:docMk/>
            <pc:sldMk cId="697957666" sldId="3531"/>
            <ac:spMk id="3" creationId="{0BF42261-F4D4-4C69-997D-FD433365873D}"/>
          </ac:spMkLst>
        </pc:spChg>
        <pc:picChg chg="add">
          <ac:chgData name="Mickey Gousset" userId="44c507a6-cca0-461f-8120-3bb7fbf35a3a" providerId="ADAL" clId="{2609695F-DA20-49E6-9223-65D97D501AA3}" dt="2019-08-03T16:42:39.822" v="713"/>
          <ac:picMkLst>
            <pc:docMk/>
            <pc:sldMk cId="697957666" sldId="3531"/>
            <ac:picMk id="4" creationId="{47A81D91-82AA-43D9-9DD0-64044F957297}"/>
          </ac:picMkLst>
        </pc:picChg>
      </pc:sldChg>
      <pc:sldChg chg="addSp add">
        <pc:chgData name="Mickey Gousset" userId="44c507a6-cca0-461f-8120-3bb7fbf35a3a" providerId="ADAL" clId="{2609695F-DA20-49E6-9223-65D97D501AA3}" dt="2019-08-03T16:42:51.622" v="718"/>
        <pc:sldMkLst>
          <pc:docMk/>
          <pc:sldMk cId="1972173233" sldId="3538"/>
        </pc:sldMkLst>
        <pc:picChg chg="add">
          <ac:chgData name="Mickey Gousset" userId="44c507a6-cca0-461f-8120-3bb7fbf35a3a" providerId="ADAL" clId="{2609695F-DA20-49E6-9223-65D97D501AA3}" dt="2019-08-03T16:42:51.622" v="718"/>
          <ac:picMkLst>
            <pc:docMk/>
            <pc:sldMk cId="1972173233" sldId="3538"/>
            <ac:picMk id="4" creationId="{C15033F1-2E28-43EE-88DA-1B935303D9ED}"/>
          </ac:picMkLst>
        </pc:picChg>
      </pc:sldChg>
      <pc:sldChg chg="addSp modSp add">
        <pc:chgData name="Mickey Gousset" userId="44c507a6-cca0-461f-8120-3bb7fbf35a3a" providerId="ADAL" clId="{2609695F-DA20-49E6-9223-65D97D501AA3}" dt="2019-08-04T01:25:23.021" v="772"/>
        <pc:sldMkLst>
          <pc:docMk/>
          <pc:sldMk cId="3313093148" sldId="3539"/>
        </pc:sldMkLst>
        <pc:spChg chg="mod">
          <ac:chgData name="Mickey Gousset" userId="44c507a6-cca0-461f-8120-3bb7fbf35a3a" providerId="ADAL" clId="{2609695F-DA20-49E6-9223-65D97D501AA3}" dt="2019-08-04T01:25:23.021" v="772"/>
          <ac:spMkLst>
            <pc:docMk/>
            <pc:sldMk cId="3313093148" sldId="3539"/>
            <ac:spMk id="3" creationId="{F8CBD2E7-ED54-4803-A196-47EFD7E08455}"/>
          </ac:spMkLst>
        </pc:spChg>
        <pc:picChg chg="add">
          <ac:chgData name="Mickey Gousset" userId="44c507a6-cca0-461f-8120-3bb7fbf35a3a" providerId="ADAL" clId="{2609695F-DA20-49E6-9223-65D97D501AA3}" dt="2019-08-03T16:43:08.451" v="723"/>
          <ac:picMkLst>
            <pc:docMk/>
            <pc:sldMk cId="3313093148" sldId="3539"/>
            <ac:picMk id="4" creationId="{EE195C2E-C9E2-4894-86A3-5A035D139EE3}"/>
          </ac:picMkLst>
        </pc:picChg>
      </pc:sldChg>
      <pc:sldChg chg="addSp add">
        <pc:chgData name="Mickey Gousset" userId="44c507a6-cca0-461f-8120-3bb7fbf35a3a" providerId="ADAL" clId="{2609695F-DA20-49E6-9223-65D97D501AA3}" dt="2019-08-03T16:42:46.586" v="716"/>
        <pc:sldMkLst>
          <pc:docMk/>
          <pc:sldMk cId="1972369936" sldId="3540"/>
        </pc:sldMkLst>
        <pc:picChg chg="add">
          <ac:chgData name="Mickey Gousset" userId="44c507a6-cca0-461f-8120-3bb7fbf35a3a" providerId="ADAL" clId="{2609695F-DA20-49E6-9223-65D97D501AA3}" dt="2019-08-03T16:42:46.586" v="716"/>
          <ac:picMkLst>
            <pc:docMk/>
            <pc:sldMk cId="1972369936" sldId="3540"/>
            <ac:picMk id="14" creationId="{AA1E7F1F-DACC-4F33-922E-8ECA43B5990D}"/>
          </ac:picMkLst>
        </pc:picChg>
      </pc:sldChg>
      <pc:sldChg chg="addSp modSp add modAnim">
        <pc:chgData name="Mickey Gousset" userId="44c507a6-cca0-461f-8120-3bb7fbf35a3a" providerId="ADAL" clId="{2609695F-DA20-49E6-9223-65D97D501AA3}" dt="2019-08-03T16:43:04.530" v="722"/>
        <pc:sldMkLst>
          <pc:docMk/>
          <pc:sldMk cId="200482069" sldId="3542"/>
        </pc:sldMkLst>
        <pc:spChg chg="mod">
          <ac:chgData name="Mickey Gousset" userId="44c507a6-cca0-461f-8120-3bb7fbf35a3a" providerId="ADAL" clId="{2609695F-DA20-49E6-9223-65D97D501AA3}" dt="2019-08-03T16:39:44.129" v="690" actId="20578"/>
          <ac:spMkLst>
            <pc:docMk/>
            <pc:sldMk cId="200482069" sldId="3542"/>
            <ac:spMk id="3" creationId="{F82FC6A6-E45B-46DB-863F-3303FC834C55}"/>
          </ac:spMkLst>
        </pc:spChg>
        <pc:picChg chg="add">
          <ac:chgData name="Mickey Gousset" userId="44c507a6-cca0-461f-8120-3bb7fbf35a3a" providerId="ADAL" clId="{2609695F-DA20-49E6-9223-65D97D501AA3}" dt="2019-08-03T16:43:04.530" v="722"/>
          <ac:picMkLst>
            <pc:docMk/>
            <pc:sldMk cId="200482069" sldId="3542"/>
            <ac:picMk id="4" creationId="{658ED74D-3DBE-4BFF-B2DC-1A20CC515F14}"/>
          </ac:picMkLst>
        </pc:picChg>
      </pc:sldChg>
      <pc:sldChg chg="addSp add">
        <pc:chgData name="Mickey Gousset" userId="44c507a6-cca0-461f-8120-3bb7fbf35a3a" providerId="ADAL" clId="{2609695F-DA20-49E6-9223-65D97D501AA3}" dt="2019-08-03T16:43:01.117" v="721"/>
        <pc:sldMkLst>
          <pc:docMk/>
          <pc:sldMk cId="3600249704" sldId="3543"/>
        </pc:sldMkLst>
        <pc:picChg chg="add">
          <ac:chgData name="Mickey Gousset" userId="44c507a6-cca0-461f-8120-3bb7fbf35a3a" providerId="ADAL" clId="{2609695F-DA20-49E6-9223-65D97D501AA3}" dt="2019-08-03T16:43:01.117" v="721"/>
          <ac:picMkLst>
            <pc:docMk/>
            <pc:sldMk cId="3600249704" sldId="3543"/>
            <ac:picMk id="4" creationId="{B69F5850-3CE3-464F-863C-FFBB5DD52B89}"/>
          </ac:picMkLst>
        </pc:picChg>
      </pc:sldChg>
      <pc:sldChg chg="addSp delSp add setBg delDesignElem">
        <pc:chgData name="Mickey Gousset" userId="44c507a6-cca0-461f-8120-3bb7fbf35a3a" providerId="ADAL" clId="{2609695F-DA20-49E6-9223-65D97D501AA3}" dt="2019-07-29T16:28:03.893" v="513"/>
        <pc:sldMkLst>
          <pc:docMk/>
          <pc:sldMk cId="1259826411" sldId="3572"/>
        </pc:sldMkLst>
        <pc:picChg chg="del">
          <ac:chgData name="Mickey Gousset" userId="44c507a6-cca0-461f-8120-3bb7fbf35a3a" providerId="ADAL" clId="{2609695F-DA20-49E6-9223-65D97D501AA3}" dt="2019-07-29T16:27:38.050" v="511" actId="478"/>
          <ac:picMkLst>
            <pc:docMk/>
            <pc:sldMk cId="1259826411" sldId="3572"/>
            <ac:picMk id="7" creationId="{51DFB87F-2484-4C9A-B18C-3DAF8616A3C6}"/>
          </ac:picMkLst>
        </pc:picChg>
        <pc:picChg chg="add">
          <ac:chgData name="Mickey Gousset" userId="44c507a6-cca0-461f-8120-3bb7fbf35a3a" providerId="ADAL" clId="{2609695F-DA20-49E6-9223-65D97D501AA3}" dt="2019-07-29T16:28:03.893" v="513"/>
          <ac:picMkLst>
            <pc:docMk/>
            <pc:sldMk cId="1259826411" sldId="3572"/>
            <ac:picMk id="8" creationId="{CCC9AB95-F896-4F57-857A-5CB3E94C9853}"/>
          </ac:picMkLst>
        </pc:picChg>
        <pc:cxnChg chg="del">
          <ac:chgData name="Mickey Gousset" userId="44c507a6-cca0-461f-8120-3bb7fbf35a3a" providerId="ADAL" clId="{2609695F-DA20-49E6-9223-65D97D501AA3}" dt="2019-07-29T16:27:20.066" v="509"/>
          <ac:cxnSpMkLst>
            <pc:docMk/>
            <pc:sldMk cId="1259826411" sldId="3572"/>
            <ac:cxnSpMk id="15" creationId="{E4A809D5-3600-46D4-A466-67F2349A54FB}"/>
          </ac:cxnSpMkLst>
        </pc:cxnChg>
      </pc:sldChg>
      <pc:sldChg chg="addSp add ord">
        <pc:chgData name="Mickey Gousset" userId="44c507a6-cca0-461f-8120-3bb7fbf35a3a" providerId="ADAL" clId="{2609695F-DA20-49E6-9223-65D97D501AA3}" dt="2019-08-03T16:41:46.091" v="697"/>
        <pc:sldMkLst>
          <pc:docMk/>
          <pc:sldMk cId="3096196679" sldId="3758"/>
        </pc:sldMkLst>
        <pc:picChg chg="add">
          <ac:chgData name="Mickey Gousset" userId="44c507a6-cca0-461f-8120-3bb7fbf35a3a" providerId="ADAL" clId="{2609695F-DA20-49E6-9223-65D97D501AA3}" dt="2019-08-03T16:41:46.091" v="697"/>
          <ac:picMkLst>
            <pc:docMk/>
            <pc:sldMk cId="3096196679" sldId="3758"/>
            <ac:picMk id="27" creationId="{ACD2272F-A9E9-4885-BAB5-2002AA1EEB07}"/>
          </ac:picMkLst>
        </pc:picChg>
      </pc:sldChg>
      <pc:sldChg chg="addSp delSp modSp add setBg delDesignElem">
        <pc:chgData name="Mickey Gousset" userId="44c507a6-cca0-461f-8120-3bb7fbf35a3a" providerId="ADAL" clId="{2609695F-DA20-49E6-9223-65D97D501AA3}" dt="2019-07-29T16:16:26.295" v="118" actId="14100"/>
        <pc:sldMkLst>
          <pc:docMk/>
          <pc:sldMk cId="1873421579" sldId="4895"/>
        </pc:sldMkLst>
        <pc:picChg chg="del">
          <ac:chgData name="Mickey Gousset" userId="44c507a6-cca0-461f-8120-3bb7fbf35a3a" providerId="ADAL" clId="{2609695F-DA20-49E6-9223-65D97D501AA3}" dt="2019-07-29T16:15:18.174" v="113" actId="478"/>
          <ac:picMkLst>
            <pc:docMk/>
            <pc:sldMk cId="1873421579" sldId="4895"/>
            <ac:picMk id="7" creationId="{E5F7B9A0-EE03-4674-8B22-66B7E57E31D4}"/>
          </ac:picMkLst>
        </pc:picChg>
        <pc:picChg chg="add mod">
          <ac:chgData name="Mickey Gousset" userId="44c507a6-cca0-461f-8120-3bb7fbf35a3a" providerId="ADAL" clId="{2609695F-DA20-49E6-9223-65D97D501AA3}" dt="2019-07-29T16:16:26.295" v="118" actId="14100"/>
          <ac:picMkLst>
            <pc:docMk/>
            <pc:sldMk cId="1873421579" sldId="4895"/>
            <ac:picMk id="8" creationId="{FFAE42D6-BF38-4D9C-96D9-C417DDA7F586}"/>
          </ac:picMkLst>
        </pc:picChg>
        <pc:cxnChg chg="del">
          <ac:chgData name="Mickey Gousset" userId="44c507a6-cca0-461f-8120-3bb7fbf35a3a" providerId="ADAL" clId="{2609695F-DA20-49E6-9223-65D97D501AA3}" dt="2019-07-29T16:15:14.252" v="112"/>
          <ac:cxnSpMkLst>
            <pc:docMk/>
            <pc:sldMk cId="1873421579" sldId="4895"/>
            <ac:cxnSpMk id="10" creationId="{60188E89-AF78-40F6-B787-E9BD9C625686}"/>
          </ac:cxnSpMkLst>
        </pc:cxnChg>
      </pc:sldChg>
      <pc:sldChg chg="modSp add ord modAnim">
        <pc:chgData name="Mickey Gousset" userId="44c507a6-cca0-461f-8120-3bb7fbf35a3a" providerId="ADAL" clId="{2609695F-DA20-49E6-9223-65D97D501AA3}" dt="2019-08-03T16:22:00.887" v="671"/>
        <pc:sldMkLst>
          <pc:docMk/>
          <pc:sldMk cId="1808833509" sldId="4900"/>
        </pc:sldMkLst>
        <pc:spChg chg="mod">
          <ac:chgData name="Mickey Gousset" userId="44c507a6-cca0-461f-8120-3bb7fbf35a3a" providerId="ADAL" clId="{2609695F-DA20-49E6-9223-65D97D501AA3}" dt="2019-07-29T17:37:22.884" v="562" actId="20577"/>
          <ac:spMkLst>
            <pc:docMk/>
            <pc:sldMk cId="1808833509" sldId="4900"/>
            <ac:spMk id="2" creationId="{C7C1C7B5-BCA9-462B-941E-213AB3CBD781}"/>
          </ac:spMkLst>
        </pc:spChg>
        <pc:spChg chg="mod">
          <ac:chgData name="Mickey Gousset" userId="44c507a6-cca0-461f-8120-3bb7fbf35a3a" providerId="ADAL" clId="{2609695F-DA20-49E6-9223-65D97D501AA3}" dt="2019-07-29T17:38:46.505" v="665" actId="20577"/>
          <ac:spMkLst>
            <pc:docMk/>
            <pc:sldMk cId="1808833509" sldId="4900"/>
            <ac:spMk id="3" creationId="{3DAEF622-D645-4841-9FC2-0BE6AF4ECAA4}"/>
          </ac:spMkLst>
        </pc:spChg>
      </pc:sldChg>
      <pc:sldChg chg="addSp modSp add modAnim">
        <pc:chgData name="Mickey Gousset" userId="44c507a6-cca0-461f-8120-3bb7fbf35a3a" providerId="ADAL" clId="{2609695F-DA20-49E6-9223-65D97D501AA3}" dt="2019-08-03T19:27:04.603" v="729"/>
        <pc:sldMkLst>
          <pc:docMk/>
          <pc:sldMk cId="3039880898" sldId="4901"/>
        </pc:sldMkLst>
        <pc:spChg chg="mod">
          <ac:chgData name="Mickey Gousset" userId="44c507a6-cca0-461f-8120-3bb7fbf35a3a" providerId="ADAL" clId="{2609695F-DA20-49E6-9223-65D97D501AA3}" dt="2019-08-03T19:26:57.809" v="728" actId="6549"/>
          <ac:spMkLst>
            <pc:docMk/>
            <pc:sldMk cId="3039880898" sldId="4901"/>
            <ac:spMk id="3" creationId="{9CFDAA68-7013-4F8C-81D0-D3DF68CF1309}"/>
          </ac:spMkLst>
        </pc:spChg>
        <pc:picChg chg="add">
          <ac:chgData name="Mickey Gousset" userId="44c507a6-cca0-461f-8120-3bb7fbf35a3a" providerId="ADAL" clId="{2609695F-DA20-49E6-9223-65D97D501AA3}" dt="2019-08-03T16:42:03.806" v="701"/>
          <ac:picMkLst>
            <pc:docMk/>
            <pc:sldMk cId="3039880898" sldId="4901"/>
            <ac:picMk id="4" creationId="{5E4F1AD1-3837-4B9D-BC73-40B7694E24CC}"/>
          </ac:picMkLst>
        </pc:picChg>
      </pc:sldChg>
      <pc:sldChg chg="addSp add modAnim">
        <pc:chgData name="Mickey Gousset" userId="44c507a6-cca0-461f-8120-3bb7fbf35a3a" providerId="ADAL" clId="{2609695F-DA20-49E6-9223-65D97D501AA3}" dt="2019-08-03T21:18:08.860" v="738"/>
        <pc:sldMkLst>
          <pc:docMk/>
          <pc:sldMk cId="446829737" sldId="4902"/>
        </pc:sldMkLst>
        <pc:picChg chg="add">
          <ac:chgData name="Mickey Gousset" userId="44c507a6-cca0-461f-8120-3bb7fbf35a3a" providerId="ADAL" clId="{2609695F-DA20-49E6-9223-65D97D501AA3}" dt="2019-08-03T16:42:41.586" v="714"/>
          <ac:picMkLst>
            <pc:docMk/>
            <pc:sldMk cId="446829737" sldId="4902"/>
            <ac:picMk id="4" creationId="{327C7FD1-0DB6-4718-8835-1052EE55AE52}"/>
          </ac:picMkLst>
        </pc:picChg>
      </pc:sldChg>
      <pc:sldChg chg="addSp add">
        <pc:chgData name="Mickey Gousset" userId="44c507a6-cca0-461f-8120-3bb7fbf35a3a" providerId="ADAL" clId="{2609695F-DA20-49E6-9223-65D97D501AA3}" dt="2019-08-03T16:42:43.641" v="715"/>
        <pc:sldMkLst>
          <pc:docMk/>
          <pc:sldMk cId="3503021664" sldId="4903"/>
        </pc:sldMkLst>
        <pc:picChg chg="add">
          <ac:chgData name="Mickey Gousset" userId="44c507a6-cca0-461f-8120-3bb7fbf35a3a" providerId="ADAL" clId="{2609695F-DA20-49E6-9223-65D97D501AA3}" dt="2019-08-03T16:42:43.641" v="715"/>
          <ac:picMkLst>
            <pc:docMk/>
            <pc:sldMk cId="3503021664" sldId="4903"/>
            <ac:picMk id="4" creationId="{C8A0A47E-99F3-4DE4-AFD1-04196F6B3969}"/>
          </ac:picMkLst>
        </pc:picChg>
      </pc:sldChg>
      <pc:sldChg chg="addSp add">
        <pc:chgData name="Mickey Gousset" userId="44c507a6-cca0-461f-8120-3bb7fbf35a3a" providerId="ADAL" clId="{2609695F-DA20-49E6-9223-65D97D501AA3}" dt="2019-08-03T16:42:48.267" v="717"/>
        <pc:sldMkLst>
          <pc:docMk/>
          <pc:sldMk cId="4061347143" sldId="4904"/>
        </pc:sldMkLst>
        <pc:picChg chg="add">
          <ac:chgData name="Mickey Gousset" userId="44c507a6-cca0-461f-8120-3bb7fbf35a3a" providerId="ADAL" clId="{2609695F-DA20-49E6-9223-65D97D501AA3}" dt="2019-08-03T16:42:48.267" v="717"/>
          <ac:picMkLst>
            <pc:docMk/>
            <pc:sldMk cId="4061347143" sldId="4904"/>
            <ac:picMk id="4" creationId="{08396658-34AC-49FA-9C72-42DDE43365CA}"/>
          </ac:picMkLst>
        </pc:picChg>
      </pc:sldChg>
      <pc:sldChg chg="modSp add modAnim">
        <pc:chgData name="Mickey Gousset" userId="44c507a6-cca0-461f-8120-3bb7fbf35a3a" providerId="ADAL" clId="{2609695F-DA20-49E6-9223-65D97D501AA3}" dt="2019-08-03T21:31:18.891" v="770" actId="20577"/>
        <pc:sldMkLst>
          <pc:docMk/>
          <pc:sldMk cId="1667395121" sldId="4905"/>
        </pc:sldMkLst>
        <pc:spChg chg="mod">
          <ac:chgData name="Mickey Gousset" userId="44c507a6-cca0-461f-8120-3bb7fbf35a3a" providerId="ADAL" clId="{2609695F-DA20-49E6-9223-65D97D501AA3}" dt="2019-08-03T21:31:18.891" v="770" actId="20577"/>
          <ac:spMkLst>
            <pc:docMk/>
            <pc:sldMk cId="1667395121" sldId="4905"/>
            <ac:spMk id="3" creationId="{DC256C6A-D9F7-47D7-872F-5E4647897C7F}"/>
          </ac:spMkLst>
        </pc:spChg>
      </pc:sldChg>
    </pc:docChg>
  </pc:docChgLst>
  <pc:docChgLst>
    <pc:chgData name="Mickey Gousset" userId="44c507a6-cca0-461f-8120-3bb7fbf35a3a" providerId="ADAL" clId="{2D76597C-877E-4DF2-8656-F240ECF8AB46}"/>
    <pc:docChg chg="undo custSel addSld modSld sldOrd">
      <pc:chgData name="Mickey Gousset" userId="44c507a6-cca0-461f-8120-3bb7fbf35a3a" providerId="ADAL" clId="{2D76597C-877E-4DF2-8656-F240ECF8AB46}" dt="2019-08-07T14:06:37.940" v="81"/>
      <pc:docMkLst>
        <pc:docMk/>
      </pc:docMkLst>
      <pc:sldChg chg="delSp modSp">
        <pc:chgData name="Mickey Gousset" userId="44c507a6-cca0-461f-8120-3bb7fbf35a3a" providerId="ADAL" clId="{2D76597C-877E-4DF2-8656-F240ECF8AB46}" dt="2019-08-07T14:06:21.865" v="80" actId="478"/>
        <pc:sldMkLst>
          <pc:docMk/>
          <pc:sldMk cId="1681692777" sldId="256"/>
        </pc:sldMkLst>
        <pc:spChg chg="del mod">
          <ac:chgData name="Mickey Gousset" userId="44c507a6-cca0-461f-8120-3bb7fbf35a3a" providerId="ADAL" clId="{2D76597C-877E-4DF2-8656-F240ECF8AB46}" dt="2019-08-07T14:06:21.865" v="80" actId="478"/>
          <ac:spMkLst>
            <pc:docMk/>
            <pc:sldMk cId="1681692777" sldId="256"/>
            <ac:spMk id="5" creationId="{8E514516-8163-428D-9351-5FBA1179FBF7}"/>
          </ac:spMkLst>
        </pc:spChg>
      </pc:sldChg>
      <pc:sldChg chg="addSp">
        <pc:chgData name="Mickey Gousset" userId="44c507a6-cca0-461f-8120-3bb7fbf35a3a" providerId="ADAL" clId="{2D76597C-877E-4DF2-8656-F240ECF8AB46}" dt="2019-08-07T14:06:37.940" v="81"/>
        <pc:sldMkLst>
          <pc:docMk/>
          <pc:sldMk cId="1059961393" sldId="257"/>
        </pc:sldMkLst>
        <pc:picChg chg="add">
          <ac:chgData name="Mickey Gousset" userId="44c507a6-cca0-461f-8120-3bb7fbf35a3a" providerId="ADAL" clId="{2D76597C-877E-4DF2-8656-F240ECF8AB46}" dt="2019-08-07T14:06:37.940" v="81"/>
          <ac:picMkLst>
            <pc:docMk/>
            <pc:sldMk cId="1059961393" sldId="257"/>
            <ac:picMk id="4" creationId="{370A78F8-7779-402F-B352-D68E1846E3DD}"/>
          </ac:picMkLst>
        </pc:picChg>
      </pc:sldChg>
      <pc:sldChg chg="modNotesTx">
        <pc:chgData name="Mickey Gousset" userId="44c507a6-cca0-461f-8120-3bb7fbf35a3a" providerId="ADAL" clId="{2D76597C-877E-4DF2-8656-F240ECF8AB46}" dt="2019-08-06T22:42:49.818" v="2" actId="20577"/>
        <pc:sldMkLst>
          <pc:docMk/>
          <pc:sldMk cId="1430433959" sldId="3529"/>
        </pc:sldMkLst>
      </pc:sldChg>
      <pc:sldChg chg="modNotesTx">
        <pc:chgData name="Mickey Gousset" userId="44c507a6-cca0-461f-8120-3bb7fbf35a3a" providerId="ADAL" clId="{2D76597C-877E-4DF2-8656-F240ECF8AB46}" dt="2019-08-06T22:45:25.678" v="12" actId="6549"/>
        <pc:sldMkLst>
          <pc:docMk/>
          <pc:sldMk cId="697957666" sldId="3531"/>
        </pc:sldMkLst>
      </pc:sldChg>
      <pc:sldChg chg="addSp modSp add ord">
        <pc:chgData name="Mickey Gousset" userId="44c507a6-cca0-461f-8120-3bb7fbf35a3a" providerId="ADAL" clId="{2D76597C-877E-4DF2-8656-F240ECF8AB46}" dt="2019-08-06T22:56:21.651" v="22" actId="1076"/>
        <pc:sldMkLst>
          <pc:docMk/>
          <pc:sldMk cId="3704319670" sldId="3532"/>
        </pc:sldMkLst>
        <pc:spChg chg="mod">
          <ac:chgData name="Mickey Gousset" userId="44c507a6-cca0-461f-8120-3bb7fbf35a3a" providerId="ADAL" clId="{2D76597C-877E-4DF2-8656-F240ECF8AB46}" dt="2019-08-06T22:56:21.651" v="22" actId="1076"/>
          <ac:spMkLst>
            <pc:docMk/>
            <pc:sldMk cId="3704319670" sldId="3532"/>
            <ac:spMk id="3" creationId="{F01CAE98-43FB-4C6F-8B16-FBEBDF5E2045}"/>
          </ac:spMkLst>
        </pc:spChg>
        <pc:picChg chg="add">
          <ac:chgData name="Mickey Gousset" userId="44c507a6-cca0-461f-8120-3bb7fbf35a3a" providerId="ADAL" clId="{2D76597C-877E-4DF2-8656-F240ECF8AB46}" dt="2019-08-06T22:44:56.520" v="7"/>
          <ac:picMkLst>
            <pc:docMk/>
            <pc:sldMk cId="3704319670" sldId="3532"/>
            <ac:picMk id="4" creationId="{F56ECE3E-5472-4D41-A14B-41A43C00FF8C}"/>
          </ac:picMkLst>
        </pc:picChg>
      </pc:sldChg>
      <pc:sldChg chg="addSp modSp add">
        <pc:chgData name="Mickey Gousset" userId="44c507a6-cca0-461f-8120-3bb7fbf35a3a" providerId="ADAL" clId="{2D76597C-877E-4DF2-8656-F240ECF8AB46}" dt="2019-08-06T22:45:35.352" v="19" actId="20577"/>
        <pc:sldMkLst>
          <pc:docMk/>
          <pc:sldMk cId="2537525737" sldId="3533"/>
        </pc:sldMkLst>
        <pc:spChg chg="mod">
          <ac:chgData name="Mickey Gousset" userId="44c507a6-cca0-461f-8120-3bb7fbf35a3a" providerId="ADAL" clId="{2D76597C-877E-4DF2-8656-F240ECF8AB46}" dt="2019-08-06T22:45:35.352" v="19" actId="20577"/>
          <ac:spMkLst>
            <pc:docMk/>
            <pc:sldMk cId="2537525737" sldId="3533"/>
            <ac:spMk id="2" creationId="{A3225951-F33F-40C1-B490-6526B37D8E47}"/>
          </ac:spMkLst>
        </pc:spChg>
        <pc:spChg chg="mod">
          <ac:chgData name="Mickey Gousset" userId="44c507a6-cca0-461f-8120-3bb7fbf35a3a" providerId="ADAL" clId="{2D76597C-877E-4DF2-8656-F240ECF8AB46}" dt="2019-08-06T22:44:35.881" v="5" actId="27636"/>
          <ac:spMkLst>
            <pc:docMk/>
            <pc:sldMk cId="2537525737" sldId="3533"/>
            <ac:spMk id="3" creationId="{F01CAE98-43FB-4C6F-8B16-FBEBDF5E2045}"/>
          </ac:spMkLst>
        </pc:spChg>
        <pc:picChg chg="add">
          <ac:chgData name="Mickey Gousset" userId="44c507a6-cca0-461f-8120-3bb7fbf35a3a" providerId="ADAL" clId="{2D76597C-877E-4DF2-8656-F240ECF8AB46}" dt="2019-08-06T22:44:58.545" v="8"/>
          <ac:picMkLst>
            <pc:docMk/>
            <pc:sldMk cId="2537525737" sldId="3533"/>
            <ac:picMk id="4" creationId="{F660E4A9-3373-4F0A-A85B-880DFBA27BD3}"/>
          </ac:picMkLst>
        </pc:picChg>
      </pc:sldChg>
      <pc:sldChg chg="addSp add">
        <pc:chgData name="Mickey Gousset" userId="44c507a6-cca0-461f-8120-3bb7fbf35a3a" providerId="ADAL" clId="{2D76597C-877E-4DF2-8656-F240ECF8AB46}" dt="2019-08-06T22:45:04.085" v="10"/>
        <pc:sldMkLst>
          <pc:docMk/>
          <pc:sldMk cId="2202740644" sldId="3535"/>
        </pc:sldMkLst>
        <pc:picChg chg="add">
          <ac:chgData name="Mickey Gousset" userId="44c507a6-cca0-461f-8120-3bb7fbf35a3a" providerId="ADAL" clId="{2D76597C-877E-4DF2-8656-F240ECF8AB46}" dt="2019-08-06T22:45:04.085" v="10"/>
          <ac:picMkLst>
            <pc:docMk/>
            <pc:sldMk cId="2202740644" sldId="3535"/>
            <ac:picMk id="5" creationId="{9FFD3210-62F8-4A15-8402-F9709866C9C4}"/>
          </ac:picMkLst>
        </pc:picChg>
      </pc:sldChg>
      <pc:sldChg chg="addSp modSp add">
        <pc:chgData name="Mickey Gousset" userId="44c507a6-cca0-461f-8120-3bb7fbf35a3a" providerId="ADAL" clId="{2D76597C-877E-4DF2-8656-F240ECF8AB46}" dt="2019-08-06T22:45:06.659" v="11"/>
        <pc:sldMkLst>
          <pc:docMk/>
          <pc:sldMk cId="2393923922" sldId="3536"/>
        </pc:sldMkLst>
        <pc:spChg chg="mod">
          <ac:chgData name="Mickey Gousset" userId="44c507a6-cca0-461f-8120-3bb7fbf35a3a" providerId="ADAL" clId="{2D76597C-877E-4DF2-8656-F240ECF8AB46}" dt="2019-08-06T22:44:35.892" v="6" actId="27636"/>
          <ac:spMkLst>
            <pc:docMk/>
            <pc:sldMk cId="2393923922" sldId="3536"/>
            <ac:spMk id="2" creationId="{CD52D40C-D9CC-4D74-992C-A8994DAF5089}"/>
          </ac:spMkLst>
        </pc:spChg>
        <pc:picChg chg="add">
          <ac:chgData name="Mickey Gousset" userId="44c507a6-cca0-461f-8120-3bb7fbf35a3a" providerId="ADAL" clId="{2D76597C-877E-4DF2-8656-F240ECF8AB46}" dt="2019-08-06T22:45:06.659" v="11"/>
          <ac:picMkLst>
            <pc:docMk/>
            <pc:sldMk cId="2393923922" sldId="3536"/>
            <ac:picMk id="4" creationId="{A4D8679C-2CD1-4512-92AC-92250AD1BE0C}"/>
          </ac:picMkLst>
        </pc:picChg>
      </pc:sldChg>
      <pc:sldChg chg="addSp add">
        <pc:chgData name="Mickey Gousset" userId="44c507a6-cca0-461f-8120-3bb7fbf35a3a" providerId="ADAL" clId="{2D76597C-877E-4DF2-8656-F240ECF8AB46}" dt="2019-08-06T22:45:02.228" v="9"/>
        <pc:sldMkLst>
          <pc:docMk/>
          <pc:sldMk cId="143403160" sldId="3544"/>
        </pc:sldMkLst>
        <pc:picChg chg="add">
          <ac:chgData name="Mickey Gousset" userId="44c507a6-cca0-461f-8120-3bb7fbf35a3a" providerId="ADAL" clId="{2D76597C-877E-4DF2-8656-F240ECF8AB46}" dt="2019-08-06T22:45:02.228" v="9"/>
          <ac:picMkLst>
            <pc:docMk/>
            <pc:sldMk cId="143403160" sldId="3544"/>
            <ac:picMk id="13" creationId="{90C36597-E617-4992-939F-F7107FF46F97}"/>
          </ac:picMkLst>
        </pc:picChg>
      </pc:sldChg>
      <pc:sldChg chg="ord">
        <pc:chgData name="Mickey Gousset" userId="44c507a6-cca0-461f-8120-3bb7fbf35a3a" providerId="ADAL" clId="{2D76597C-877E-4DF2-8656-F240ECF8AB46}" dt="2019-08-06T22:44:07.865" v="3"/>
        <pc:sldMkLst>
          <pc:docMk/>
          <pc:sldMk cId="446829737" sldId="4902"/>
        </pc:sldMkLst>
      </pc:sldChg>
      <pc:sldChg chg="ord modTransition">
        <pc:chgData name="Mickey Gousset" userId="44c507a6-cca0-461f-8120-3bb7fbf35a3a" providerId="ADAL" clId="{2D76597C-877E-4DF2-8656-F240ECF8AB46}" dt="2019-08-07T01:42:13.299" v="53"/>
        <pc:sldMkLst>
          <pc:docMk/>
          <pc:sldMk cId="3503021664" sldId="4903"/>
        </pc:sldMkLst>
      </pc:sldChg>
      <pc:sldChg chg="modSp ord">
        <pc:chgData name="Mickey Gousset" userId="44c507a6-cca0-461f-8120-3bb7fbf35a3a" providerId="ADAL" clId="{2D76597C-877E-4DF2-8656-F240ECF8AB46}" dt="2019-08-07T14:04:41.091" v="78" actId="20577"/>
        <pc:sldMkLst>
          <pc:docMk/>
          <pc:sldMk cId="1667395121" sldId="4905"/>
        </pc:sldMkLst>
        <pc:spChg chg="mod">
          <ac:chgData name="Mickey Gousset" userId="44c507a6-cca0-461f-8120-3bb7fbf35a3a" providerId="ADAL" clId="{2D76597C-877E-4DF2-8656-F240ECF8AB46}" dt="2019-08-07T14:04:41.091" v="78" actId="20577"/>
          <ac:spMkLst>
            <pc:docMk/>
            <pc:sldMk cId="1667395121" sldId="4905"/>
            <ac:spMk id="3" creationId="{DC256C6A-D9F7-47D7-872F-5E4647897C7F}"/>
          </ac:spMkLst>
        </pc:spChg>
      </pc:sldChg>
      <pc:sldChg chg="addSp modSp add">
        <pc:chgData name="Mickey Gousset" userId="44c507a6-cca0-461f-8120-3bb7fbf35a3a" providerId="ADAL" clId="{2D76597C-877E-4DF2-8656-F240ECF8AB46}" dt="2019-08-06T23:05:18.215" v="52"/>
        <pc:sldMkLst>
          <pc:docMk/>
          <pc:sldMk cId="2033139797" sldId="4906"/>
        </pc:sldMkLst>
        <pc:spChg chg="mod">
          <ac:chgData name="Mickey Gousset" userId="44c507a6-cca0-461f-8120-3bb7fbf35a3a" providerId="ADAL" clId="{2D76597C-877E-4DF2-8656-F240ECF8AB46}" dt="2019-08-06T23:05:09.991" v="51" actId="20577"/>
          <ac:spMkLst>
            <pc:docMk/>
            <pc:sldMk cId="2033139797" sldId="4906"/>
            <ac:spMk id="2" creationId="{158AC78C-D927-4A24-AFEB-6314C79F971E}"/>
          </ac:spMkLst>
        </pc:spChg>
        <pc:picChg chg="add">
          <ac:chgData name="Mickey Gousset" userId="44c507a6-cca0-461f-8120-3bb7fbf35a3a" providerId="ADAL" clId="{2D76597C-877E-4DF2-8656-F240ECF8AB46}" dt="2019-08-06T23:05:18.215" v="52"/>
          <ac:picMkLst>
            <pc:docMk/>
            <pc:sldMk cId="2033139797" sldId="4906"/>
            <ac:picMk id="4" creationId="{F542FF7D-24FA-4C0D-B875-3BB32AAA88EF}"/>
          </ac:picMkLst>
        </pc:picChg>
      </pc:sldChg>
    </pc:docChg>
  </pc:docChgLst>
  <pc:docChgLst>
    <pc:chgData name="Mickey Gousset" userId="S::migousse@microsoft.com::44c507a6-cca0-461f-8120-3bb7fbf35a3a" providerId="AD" clId="Web-{288A7AC4-4142-E9F7-F53B-1F9D99FCD459}"/>
    <pc:docChg chg="modSld">
      <pc:chgData name="Mickey Gousset" userId="S::migousse@microsoft.com::44c507a6-cca0-461f-8120-3bb7fbf35a3a" providerId="AD" clId="Web-{288A7AC4-4142-E9F7-F53B-1F9D99FCD459}" dt="2019-08-07T13:10:03.985" v="4"/>
      <pc:docMkLst>
        <pc:docMk/>
      </pc:docMkLst>
      <pc:sldChg chg="modNotes">
        <pc:chgData name="Mickey Gousset" userId="S::migousse@microsoft.com::44c507a6-cca0-461f-8120-3bb7fbf35a3a" providerId="AD" clId="Web-{288A7AC4-4142-E9F7-F53B-1F9D99FCD459}" dt="2019-08-07T13:10:03.985" v="4"/>
        <pc:sldMkLst>
          <pc:docMk/>
          <pc:sldMk cId="1808833509" sldId="49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394F06-F341-0D43-9A7A-E252ACA98CBC}" type="datetimeFigureOut">
              <a:rPr lang="en-US" smtClean="0"/>
              <a:t>8/7/2019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0171FF-96A1-7D4A-AA25-C4377DE34A9D}" type="slidenum">
              <a:rPr lang="en-US" smtClean="0"/>
              <a:t>‹#›</a:t>
            </a:fld>
            <a:endParaRPr lang="en-US"/>
          </a:p>
        </p:txBody>
      </p:sp>
    </p:spTree>
    <p:extLst>
      <p:ext uri="{BB962C8B-B14F-4D97-AF65-F5344CB8AC3E}">
        <p14:creationId xmlns:p14="http://schemas.microsoft.com/office/powerpoint/2010/main" val="867034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azuredevopslabs.com/labs/vstsextend/launchdarkly/"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docs.launchdarkly.com/docs/visual-studio-team-services-extension"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and welcome to “Feature Flags for Better DevOps”! Hopefully you are at right session.</a:t>
            </a:r>
          </a:p>
          <a:p>
            <a:endParaRPr lang="en-US"/>
          </a:p>
          <a:p>
            <a:r>
              <a:rPr lang="en-US"/>
              <a:t>I’ve put my twitter handle in the upper right (“@</a:t>
            </a:r>
            <a:r>
              <a:rPr lang="en-US" err="1"/>
              <a:t>mickey_gousset</a:t>
            </a:r>
            <a:r>
              <a:rPr lang="en-US"/>
              <a:t>”).  Please feel free to tweet out, tag me, and tell everyone else at the conference what they are missing!</a:t>
            </a:r>
          </a:p>
          <a:p>
            <a:endParaRPr lang="en-US"/>
          </a:p>
          <a:p>
            <a:r>
              <a:rPr lang="en-US"/>
              <a:t>Also, if you’ll hold questions till the end, I would appreciate it. I want the questions, so write them down so you don’t forget them. Or tweet them at me and I’ll answer them after the talk.</a:t>
            </a:r>
          </a:p>
          <a:p>
            <a:endParaRPr lang="en-US"/>
          </a:p>
          <a:p>
            <a:r>
              <a:rPr lang="en-US"/>
              <a:t>**CLICK**</a:t>
            </a:r>
          </a:p>
        </p:txBody>
      </p:sp>
      <p:sp>
        <p:nvSpPr>
          <p:cNvPr id="4" name="Slide Number Placeholder 3"/>
          <p:cNvSpPr>
            <a:spLocks noGrp="1"/>
          </p:cNvSpPr>
          <p:nvPr>
            <p:ph type="sldNum" sz="quarter" idx="5"/>
          </p:nvPr>
        </p:nvSpPr>
        <p:spPr/>
        <p:txBody>
          <a:bodyPr/>
          <a:lstStyle/>
          <a:p>
            <a:fld id="{470171FF-96A1-7D4A-AA25-C4377DE34A9D}" type="slidenum">
              <a:rPr lang="en-US" smtClean="0"/>
              <a:t>1</a:t>
            </a:fld>
            <a:endParaRPr lang="en-US"/>
          </a:p>
        </p:txBody>
      </p:sp>
    </p:spTree>
    <p:extLst>
      <p:ext uri="{BB962C8B-B14F-4D97-AF65-F5344CB8AC3E}">
        <p14:creationId xmlns:p14="http://schemas.microsoft.com/office/powerpoint/2010/main" val="2333962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do we care about feature flags?  Why all the fuss?</a:t>
            </a:r>
          </a:p>
          <a:p>
            <a:endParaRPr lang="en-US"/>
          </a:p>
          <a:p>
            <a:r>
              <a:rPr lang="en-US"/>
              <a:t>Well, I showed you some numbers earlier from the DORA report that showed the results of High-Performing organizations with DevOps.  Feature flags are at the heart of some of those numbers, because they help you change how you build and deliver software and value to your end users.</a:t>
            </a:r>
          </a:p>
          <a:p>
            <a:endParaRPr lang="en-US"/>
          </a:p>
          <a:p>
            <a:r>
              <a:rPr lang="en-US"/>
              <a:t>Feature flags allow you to decouple deployment from release.  This means you can push out code into production, that is not being used by end users right now, because you hide that code behind a feature flag.  Then, when you are ready for the end users to start using that code, you turn the flag on, and the new code lights up.  </a:t>
            </a:r>
          </a:p>
          <a:p>
            <a:endParaRPr lang="en-US"/>
          </a:p>
          <a:p>
            <a:r>
              <a:rPr lang="en-US"/>
              <a:t>Decoupling deployment from release. We do that on the Azure DevOps team.  We have 40+ feature teams, and we use trunk-based development and commit to master almost daily.  Which means there are times when we do a release (we release every three weeks), where there is code in master that is NOT ready for production. However, that code is hidden by Feature Flags, so you, as a user, don’t see it.  Then, when we are ready, we can turn the flags on, either for everyone or specific users. We release separate from the deployment.</a:t>
            </a:r>
          </a:p>
          <a:p>
            <a:endParaRPr lang="en-US"/>
          </a:p>
          <a:p>
            <a:r>
              <a:rPr lang="en-US"/>
              <a:t>Because you can control when a feature gets turned on, and even who it gets turned on for, you can do things like A/B testing, canary releases, or even dark launching.  All of which can contribute to you creating higher quality software, allow you to release software faster, and recover faster, if needed.</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10</a:t>
            </a:fld>
            <a:endParaRPr lang="en-US"/>
          </a:p>
        </p:txBody>
      </p:sp>
    </p:spTree>
    <p:extLst>
      <p:ext uri="{BB962C8B-B14F-4D97-AF65-F5344CB8AC3E}">
        <p14:creationId xmlns:p14="http://schemas.microsoft.com/office/powerpoint/2010/main" val="7467625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6" name="Google Shape;16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1600" b="0" i="0" u="none" strike="noStrike" cap="none">
                <a:latin typeface="Helvetica Neue"/>
                <a:ea typeface="Helvetica Neue"/>
                <a:cs typeface="Helvetica Neue"/>
                <a:sym typeface="Helvetica Neue"/>
              </a:rPr>
              <a:t>I just like this slide (I actually stole it and the next couple from a Launch Darkly presentation, thanks Launch Darkly!).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Deploy when you want. Release when you are ready.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Feature flags enable this.</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**CLICK**</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some of the different feature flag “configurations” that you can potentially use.</a:t>
            </a:r>
          </a:p>
          <a:p>
            <a:endParaRPr lang="en-US"/>
          </a:p>
          <a:p>
            <a:r>
              <a:rPr lang="en-US"/>
              <a:t>**CLICK**</a:t>
            </a:r>
          </a:p>
          <a:p>
            <a:endParaRPr lang="en-US"/>
          </a:p>
          <a:p>
            <a:r>
              <a:rPr lang="en-US"/>
              <a:t>First up is the compiled configuration.  In this scenario, your feature flag is hard-coded into your code.  The only way to enable or disable the feature flag is to modify the code, recompile, and redeploy.  I think it goes without saying that you probably want to try and stay away from this scenario if you can.</a:t>
            </a:r>
          </a:p>
          <a:p>
            <a:endParaRPr lang="en-US"/>
          </a:p>
          <a:p>
            <a:r>
              <a:rPr lang="en-US"/>
              <a:t>**CLICK**</a:t>
            </a:r>
          </a:p>
          <a:p>
            <a:endParaRPr lang="en-US"/>
          </a:p>
          <a:p>
            <a:r>
              <a:rPr lang="en-US"/>
              <a:t>Next is holding the feature flag values in a local configuration file.  This could be something like a </a:t>
            </a:r>
            <a:r>
              <a:rPr lang="en-US" err="1"/>
              <a:t>web.config</a:t>
            </a:r>
            <a:r>
              <a:rPr lang="en-US"/>
              <a:t> or an </a:t>
            </a:r>
            <a:r>
              <a:rPr lang="en-US" err="1"/>
              <a:t>app.config</a:t>
            </a:r>
            <a:r>
              <a:rPr lang="en-US"/>
              <a:t> file.  Enabling or disabling the feature flag doesn’t require touching the code or doing a redeployment.  Instead, you just change the value in the configuration file, and the next time the feature flag is checked, it pulls the new value and uses it.</a:t>
            </a:r>
          </a:p>
          <a:p>
            <a:endParaRPr lang="en-US"/>
          </a:p>
          <a:p>
            <a:r>
              <a:rPr lang="en-US"/>
              <a:t>This is usually where people get started with feature flags, because it is the easiest to implement. However, depending on the size of your code base, number of feature flags, and types of feature flags, this option doesn’t tend to scale well from a maintenance perspective, at least in my opinion.</a:t>
            </a:r>
          </a:p>
          <a:p>
            <a:endParaRPr lang="en-US"/>
          </a:p>
          <a:p>
            <a:r>
              <a:rPr lang="en-US"/>
              <a:t>**CLICK**</a:t>
            </a:r>
          </a:p>
          <a:p>
            <a:endParaRPr lang="en-US"/>
          </a:p>
          <a:p>
            <a:r>
              <a:rPr lang="en-US"/>
              <a:t>Finally, there is a Centralized model.  In this scenario, the feature flag values are held in a centralized location, so as a database, or a service.  Just as with the local config option, it gives you the ability to modify the feature flag value without having to re-release. This option can be more complicated than a local config, especially if you are trying to build your own from scratch.  But it is also the most powerful and the most flexible.</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1765320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do a demo.  In this demo I’m going to show you what I call the “poor man’s feature flag”, aka, rolling it yourself using a local configuration file.  </a:t>
            </a:r>
          </a:p>
          <a:p>
            <a:endParaRPr lang="en-US"/>
          </a:p>
          <a:p>
            <a:endParaRPr lang="en-US"/>
          </a:p>
          <a:p>
            <a:r>
              <a:rPr lang="en-US"/>
              <a:t>****************************************************************</a:t>
            </a:r>
          </a:p>
          <a:p>
            <a:endParaRPr lang="en-US"/>
          </a:p>
          <a:p>
            <a:r>
              <a:rPr lang="en-US"/>
              <a:t>Demo Instructions</a:t>
            </a:r>
          </a:p>
          <a:p>
            <a:endParaRPr lang="en-US"/>
          </a:p>
          <a:p>
            <a:r>
              <a:rPr lang="en-US" sz="1200" b="1" kern="1200">
                <a:solidFill>
                  <a:schemeClr val="tx1"/>
                </a:solidFill>
                <a:effectLst/>
                <a:latin typeface="+mn-lt"/>
                <a:ea typeface="+mn-ea"/>
                <a:cs typeface="+mn-cs"/>
              </a:rPr>
              <a:t>DEMO: POOR MAN’S FEATURE FLAGS v1 – Using MVC Web App</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Goal: Use feature flags to hide text on the About and Contact pages when flag is turned off.</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Run app and show default text on those two pages</a:t>
            </a:r>
          </a:p>
          <a:p>
            <a:pPr lvl="0"/>
            <a:r>
              <a:rPr lang="en-US" sz="1200" kern="1200">
                <a:solidFill>
                  <a:schemeClr val="tx1"/>
                </a:solidFill>
                <a:effectLst/>
                <a:latin typeface="+mn-lt"/>
                <a:ea typeface="+mn-ea"/>
                <a:cs typeface="+mn-cs"/>
              </a:rPr>
              <a:t>Open </a:t>
            </a:r>
            <a:r>
              <a:rPr lang="en-US" sz="1200" kern="1200" err="1">
                <a:solidFill>
                  <a:schemeClr val="tx1"/>
                </a:solidFill>
                <a:effectLst/>
                <a:latin typeface="+mn-lt"/>
                <a:ea typeface="+mn-ea"/>
                <a:cs typeface="+mn-cs"/>
              </a:rPr>
              <a:t>web.config</a:t>
            </a:r>
            <a:r>
              <a:rPr lang="en-US" sz="1200" kern="1200">
                <a:solidFill>
                  <a:schemeClr val="tx1"/>
                </a:solidFill>
                <a:effectLst/>
                <a:latin typeface="+mn-lt"/>
                <a:ea typeface="+mn-ea"/>
                <a:cs typeface="+mn-cs"/>
              </a:rPr>
              <a:t> and add a key to drive the feature:</a:t>
            </a:r>
          </a:p>
          <a:p>
            <a:r>
              <a:rPr lang="en-US" sz="1200" b="1" kern="1200">
                <a:solidFill>
                  <a:schemeClr val="tx1"/>
                </a:solidFill>
                <a:effectLst/>
                <a:latin typeface="+mn-lt"/>
                <a:ea typeface="+mn-ea"/>
                <a:cs typeface="+mn-cs"/>
              </a:rPr>
              <a:t>&lt;add key="</a:t>
            </a:r>
            <a:r>
              <a:rPr lang="en-US" sz="1200" b="1" kern="1200" err="1">
                <a:solidFill>
                  <a:schemeClr val="tx1"/>
                </a:solidFill>
                <a:effectLst/>
                <a:latin typeface="+mn-lt"/>
                <a:ea typeface="+mn-ea"/>
                <a:cs typeface="+mn-cs"/>
              </a:rPr>
              <a:t>MyFeature</a:t>
            </a:r>
            <a:r>
              <a:rPr lang="en-US" sz="1200" b="1" kern="1200">
                <a:solidFill>
                  <a:schemeClr val="tx1"/>
                </a:solidFill>
                <a:effectLst/>
                <a:latin typeface="+mn-lt"/>
                <a:ea typeface="+mn-ea"/>
                <a:cs typeface="+mn-cs"/>
              </a:rPr>
              <a:t>" value="true"/&gt;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Open the </a:t>
            </a:r>
            <a:r>
              <a:rPr lang="en-US" sz="1200" b="1" kern="1200">
                <a:solidFill>
                  <a:schemeClr val="tx1"/>
                </a:solidFill>
                <a:effectLst/>
                <a:latin typeface="+mn-lt"/>
                <a:ea typeface="+mn-ea"/>
                <a:cs typeface="+mn-cs"/>
              </a:rPr>
              <a:t>Controllers/</a:t>
            </a:r>
            <a:r>
              <a:rPr lang="en-US" sz="1200" b="1" kern="1200" err="1">
                <a:solidFill>
                  <a:schemeClr val="tx1"/>
                </a:solidFill>
                <a:effectLst/>
                <a:latin typeface="+mn-lt"/>
                <a:ea typeface="+mn-ea"/>
                <a:cs typeface="+mn-cs"/>
              </a:rPr>
              <a:t>HomeController.cs</a:t>
            </a:r>
            <a:r>
              <a:rPr lang="en-US" sz="1200" kern="1200">
                <a:solidFill>
                  <a:schemeClr val="tx1"/>
                </a:solidFill>
                <a:effectLst/>
                <a:latin typeface="+mn-lt"/>
                <a:ea typeface="+mn-ea"/>
                <a:cs typeface="+mn-cs"/>
              </a:rPr>
              <a:t> file. We are going to use the </a:t>
            </a:r>
            <a:r>
              <a:rPr lang="en-US" sz="1200" kern="1200" err="1">
                <a:solidFill>
                  <a:schemeClr val="tx1"/>
                </a:solidFill>
                <a:effectLst/>
                <a:latin typeface="+mn-lt"/>
                <a:ea typeface="+mn-ea"/>
                <a:cs typeface="+mn-cs"/>
              </a:rPr>
              <a:t>ViewBag</a:t>
            </a:r>
            <a:r>
              <a:rPr lang="en-US" sz="1200" kern="1200">
                <a:solidFill>
                  <a:schemeClr val="tx1"/>
                </a:solidFill>
                <a:effectLst/>
                <a:latin typeface="+mn-lt"/>
                <a:ea typeface="+mn-ea"/>
                <a:cs typeface="+mn-cs"/>
              </a:rPr>
              <a:t> to tell status of the feature from the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Using </a:t>
            </a:r>
            <a:r>
              <a:rPr lang="en-US" sz="1200" b="1" kern="1200" err="1">
                <a:solidFill>
                  <a:schemeClr val="tx1"/>
                </a:solidFill>
                <a:effectLst/>
                <a:latin typeface="+mn-lt"/>
                <a:ea typeface="+mn-ea"/>
                <a:cs typeface="+mn-cs"/>
              </a:rPr>
              <a:t>System.Configuration</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//Add this to the About() method and the Contact() Method</a:t>
            </a:r>
          </a:p>
          <a:p>
            <a:r>
              <a:rPr lang="en-US" sz="1200" b="1" kern="1200" err="1">
                <a:solidFill>
                  <a:schemeClr val="tx1"/>
                </a:solidFill>
                <a:effectLst/>
                <a:latin typeface="+mn-lt"/>
                <a:ea typeface="+mn-ea"/>
                <a:cs typeface="+mn-cs"/>
              </a:rPr>
              <a:t>ViewBag.MyFeature</a:t>
            </a:r>
            <a:r>
              <a:rPr lang="en-US" sz="1200" b="1" kern="1200">
                <a:solidFill>
                  <a:schemeClr val="tx1"/>
                </a:solidFill>
                <a:effectLst/>
                <a:latin typeface="+mn-lt"/>
                <a:ea typeface="+mn-ea"/>
                <a:cs typeface="+mn-cs"/>
              </a:rPr>
              <a:t> = </a:t>
            </a:r>
            <a:r>
              <a:rPr lang="en-US" sz="1200" b="1" kern="1200" err="1">
                <a:solidFill>
                  <a:schemeClr val="tx1"/>
                </a:solidFill>
                <a:effectLst/>
                <a:latin typeface="+mn-lt"/>
                <a:ea typeface="+mn-ea"/>
                <a:cs typeface="+mn-cs"/>
              </a:rPr>
              <a:t>bool.Parse</a:t>
            </a:r>
            <a:r>
              <a:rPr lang="en-US" sz="1200" b="1" kern="1200">
                <a:solidFill>
                  <a:schemeClr val="tx1"/>
                </a:solidFill>
                <a:effectLst/>
                <a:latin typeface="+mn-lt"/>
                <a:ea typeface="+mn-ea"/>
                <a:cs typeface="+mn-cs"/>
              </a:rPr>
              <a:t>(</a:t>
            </a:r>
            <a:r>
              <a:rPr lang="en-US" sz="1200" b="1" kern="1200" err="1">
                <a:solidFill>
                  <a:schemeClr val="tx1"/>
                </a:solidFill>
                <a:effectLst/>
                <a:latin typeface="+mn-lt"/>
                <a:ea typeface="+mn-ea"/>
                <a:cs typeface="+mn-cs"/>
              </a:rPr>
              <a:t>ConfigurationManager.AppSettings</a:t>
            </a:r>
            <a:r>
              <a:rPr lang="en-US" sz="1200" b="1" kern="1200">
                <a:solidFill>
                  <a:schemeClr val="tx1"/>
                </a:solidFill>
                <a:effectLst/>
                <a:latin typeface="+mn-lt"/>
                <a:ea typeface="+mn-ea"/>
                <a:cs typeface="+mn-cs"/>
              </a:rPr>
              <a:t>["</a:t>
            </a:r>
            <a:r>
              <a:rPr lang="en-US" sz="1200" b="1" kern="1200" err="1">
                <a:solidFill>
                  <a:schemeClr val="tx1"/>
                </a:solidFill>
                <a:effectLst/>
                <a:latin typeface="+mn-lt"/>
                <a:ea typeface="+mn-ea"/>
                <a:cs typeface="+mn-cs"/>
              </a:rPr>
              <a:t>MyFeature</a:t>
            </a:r>
            <a:r>
              <a:rPr lang="en-US" sz="1200" b="1"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Open About View and Contact Views and add the following code</a:t>
            </a:r>
          </a:p>
          <a:p>
            <a:r>
              <a:rPr lang="en-US" sz="1200" b="1" kern="1200">
                <a:solidFill>
                  <a:schemeClr val="tx1"/>
                </a:solidFill>
                <a:effectLst/>
                <a:latin typeface="+mn-lt"/>
                <a:ea typeface="+mn-ea"/>
                <a:cs typeface="+mn-cs"/>
              </a:rPr>
              <a:t>@if (</a:t>
            </a:r>
            <a:r>
              <a:rPr lang="en-US" sz="1200" b="1" kern="1200" err="1">
                <a:solidFill>
                  <a:schemeClr val="tx1"/>
                </a:solidFill>
                <a:effectLst/>
                <a:latin typeface="+mn-lt"/>
                <a:ea typeface="+mn-ea"/>
                <a:cs typeface="+mn-cs"/>
              </a:rPr>
              <a:t>ViewBag.MyFeature</a:t>
            </a:r>
            <a:r>
              <a:rPr lang="en-US" sz="1200" b="1" kern="1200">
                <a:solidFill>
                  <a:schemeClr val="tx1"/>
                </a:solidFill>
                <a:effectLst/>
                <a:latin typeface="+mn-lt"/>
                <a:ea typeface="+mn-ea"/>
                <a:cs typeface="+mn-cs"/>
              </a:rPr>
              <a:t>)</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Run the app. You should be able to see the strings</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Modify the </a:t>
            </a:r>
            <a:r>
              <a:rPr lang="en-US" sz="1200" kern="1200" err="1">
                <a:solidFill>
                  <a:schemeClr val="tx1"/>
                </a:solidFill>
                <a:effectLst/>
                <a:latin typeface="+mn-lt"/>
                <a:ea typeface="+mn-ea"/>
                <a:cs typeface="+mn-cs"/>
              </a:rPr>
              <a:t>web.config</a:t>
            </a:r>
            <a:r>
              <a:rPr lang="en-US" sz="1200" kern="1200">
                <a:solidFill>
                  <a:schemeClr val="tx1"/>
                </a:solidFill>
                <a:effectLst/>
                <a:latin typeface="+mn-lt"/>
                <a:ea typeface="+mn-ea"/>
                <a:cs typeface="+mn-cs"/>
              </a:rPr>
              <a:t> to turn the feature off</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Run the app. You should not be able to see the strings</a:t>
            </a:r>
          </a:p>
          <a:p>
            <a:r>
              <a:rPr lang="en-US" sz="1200" kern="1200">
                <a:solidFill>
                  <a:schemeClr val="tx1"/>
                </a:solidFill>
                <a:effectLst/>
                <a:latin typeface="+mn-lt"/>
                <a:ea typeface="+mn-ea"/>
                <a:cs typeface="+mn-cs"/>
              </a:rPr>
              <a:t> </a:t>
            </a:r>
          </a:p>
          <a:p>
            <a:pPr lvl="0"/>
            <a:r>
              <a:rPr lang="en-US" sz="1200" b="1" kern="1200">
                <a:solidFill>
                  <a:schemeClr val="tx1"/>
                </a:solidFill>
                <a:effectLst/>
                <a:latin typeface="+mn-lt"/>
                <a:ea typeface="+mn-ea"/>
                <a:cs typeface="+mn-cs"/>
              </a:rPr>
              <a:t>Now let’s look at why this isn’t a great way to do feature flags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Go to </a:t>
            </a:r>
            <a:r>
              <a:rPr lang="en-US" sz="1200" kern="1200" err="1">
                <a:solidFill>
                  <a:schemeClr val="tx1"/>
                </a:solidFill>
                <a:effectLst/>
                <a:latin typeface="+mn-lt"/>
                <a:ea typeface="+mn-ea"/>
                <a:cs typeface="+mn-cs"/>
              </a:rPr>
              <a:t>HomeController.cs</a:t>
            </a:r>
            <a:r>
              <a:rPr lang="en-US" sz="1200" kern="1200">
                <a:solidFill>
                  <a:schemeClr val="tx1"/>
                </a:solidFill>
                <a:effectLst/>
                <a:latin typeface="+mn-lt"/>
                <a:ea typeface="+mn-ea"/>
                <a:cs typeface="+mn-cs"/>
              </a:rPr>
              <a:t> and change the “About”  </a:t>
            </a:r>
            <a:r>
              <a:rPr lang="en-US" sz="1200" kern="1200" err="1">
                <a:solidFill>
                  <a:schemeClr val="tx1"/>
                </a:solidFill>
                <a:effectLst/>
                <a:latin typeface="+mn-lt"/>
                <a:ea typeface="+mn-ea"/>
                <a:cs typeface="+mn-cs"/>
              </a:rPr>
              <a:t>AppSetting</a:t>
            </a:r>
            <a:r>
              <a:rPr lang="en-US" sz="1200" kern="1200">
                <a:solidFill>
                  <a:schemeClr val="tx1"/>
                </a:solidFill>
                <a:effectLst/>
                <a:latin typeface="+mn-lt"/>
                <a:ea typeface="+mn-ea"/>
                <a:cs typeface="+mn-cs"/>
              </a:rPr>
              <a:t> to </a:t>
            </a:r>
            <a:r>
              <a:rPr lang="en-US" sz="1200" b="1" kern="1200" err="1">
                <a:solidFill>
                  <a:schemeClr val="tx1"/>
                </a:solidFill>
                <a:effectLst/>
                <a:latin typeface="+mn-lt"/>
                <a:ea typeface="+mn-ea"/>
                <a:cs typeface="+mn-cs"/>
              </a:rPr>
              <a:t>MyFeatures</a:t>
            </a:r>
            <a:r>
              <a:rPr lang="en-US" sz="1200" b="1" kern="1200">
                <a:solidFill>
                  <a:schemeClr val="tx1"/>
                </a:solidFill>
                <a:effectLst/>
                <a:latin typeface="+mn-lt"/>
                <a:ea typeface="+mn-ea"/>
                <a:cs typeface="+mn-cs"/>
              </a:rPr>
              <a:t>.  </a:t>
            </a:r>
            <a:r>
              <a:rPr lang="en-US" sz="1200" kern="1200">
                <a:solidFill>
                  <a:schemeClr val="tx1"/>
                </a:solidFill>
                <a:effectLst/>
                <a:latin typeface="+mn-lt"/>
                <a:ea typeface="+mn-ea"/>
                <a:cs typeface="+mn-cs"/>
              </a:rPr>
              <a:t>Run the app,  You will get a null exception when you navigate to the page.</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Fix the code and enable the feature in the </a:t>
            </a:r>
            <a:r>
              <a:rPr lang="en-US" sz="1200" kern="1200" err="1">
                <a:solidFill>
                  <a:schemeClr val="tx1"/>
                </a:solidFill>
                <a:effectLst/>
                <a:latin typeface="+mn-lt"/>
                <a:ea typeface="+mn-ea"/>
                <a:cs typeface="+mn-cs"/>
              </a:rPr>
              <a:t>web.config</a:t>
            </a:r>
            <a:r>
              <a:rPr lang="en-US" sz="1200" kern="1200">
                <a:solidFill>
                  <a:schemeClr val="tx1"/>
                </a:solidFill>
                <a:effectLst/>
                <a:latin typeface="+mn-lt"/>
                <a:ea typeface="+mn-ea"/>
                <a:cs typeface="+mn-cs"/>
              </a:rPr>
              <a:t> to set things back to working</a:t>
            </a:r>
          </a:p>
          <a:p>
            <a:r>
              <a:rPr lang="en-US" sz="1200" kern="1200">
                <a:solidFill>
                  <a:schemeClr val="tx1"/>
                </a:solidFill>
                <a:effectLst/>
                <a:latin typeface="+mn-lt"/>
                <a:ea typeface="+mn-ea"/>
                <a:cs typeface="+mn-cs"/>
              </a:rPr>
              <a:t> </a:t>
            </a:r>
          </a:p>
          <a:p>
            <a:pPr lvl="0"/>
            <a:r>
              <a:rPr lang="en-US" sz="1200" b="1" kern="1200">
                <a:solidFill>
                  <a:schemeClr val="tx1"/>
                </a:solidFill>
                <a:effectLst/>
                <a:latin typeface="+mn-lt"/>
                <a:ea typeface="+mn-ea"/>
                <a:cs typeface="+mn-cs"/>
              </a:rPr>
              <a:t>LET'S REMOVE THE FEATURE FLAG CODE AND SEE WHAT HAPPENS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Delete the key from the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Remove code from </a:t>
            </a:r>
            <a:r>
              <a:rPr lang="en-US" sz="1200" kern="1200" err="1">
                <a:solidFill>
                  <a:schemeClr val="tx1"/>
                </a:solidFill>
                <a:effectLst/>
                <a:latin typeface="+mn-lt"/>
                <a:ea typeface="+mn-ea"/>
                <a:cs typeface="+mn-cs"/>
              </a:rPr>
              <a:t>HomeController.cs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Remove code from the About view</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Run application. Go to the Contact page and it will fail</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Remove code from Contact page</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The issue with the poor man approach is nothing is strongly typed, and you don’t get compile time checks.</a:t>
            </a:r>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1007882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just saw how you can build your own feature flags from scratch. At the end of the day it is “if” statements. </a:t>
            </a:r>
          </a:p>
          <a:p>
            <a:endParaRPr lang="en-US"/>
          </a:p>
          <a:p>
            <a:r>
              <a:rPr lang="en-US"/>
              <a:t>There are feature flag frameworks out there, however, that make it a little easier to get started with feature flags, as well as make your code a little easier to understand and work with.</a:t>
            </a:r>
          </a:p>
          <a:p>
            <a:endParaRPr lang="en-US"/>
          </a:p>
          <a:p>
            <a:r>
              <a:rPr lang="en-US"/>
              <a:t>I did some quick searching around </a:t>
            </a:r>
            <a:r>
              <a:rPr lang="en-US" err="1"/>
              <a:t>github</a:t>
            </a:r>
            <a:r>
              <a:rPr lang="en-US"/>
              <a:t> and turned up several feature flag frameworks, including:</a:t>
            </a:r>
          </a:p>
          <a:p>
            <a:pPr marL="171450" indent="-171450">
              <a:buFont typeface="Arial" panose="020B0604020202020204" pitchFamily="34" charset="0"/>
              <a:buChar char="•"/>
            </a:pPr>
            <a:r>
              <a:rPr lang="en-US" err="1"/>
              <a:t>FeatureBits</a:t>
            </a:r>
            <a:endParaRPr lang="en-US"/>
          </a:p>
          <a:p>
            <a:pPr marL="171450" indent="-171450">
              <a:buFont typeface="Arial" panose="020B0604020202020204" pitchFamily="34" charset="0"/>
              <a:buChar char="•"/>
            </a:pPr>
            <a:r>
              <a:rPr lang="en-US" err="1"/>
              <a:t>FeatureSwitcher</a:t>
            </a:r>
            <a:endParaRPr lang="en-US"/>
          </a:p>
          <a:p>
            <a:pPr marL="171450" indent="-171450">
              <a:buFont typeface="Arial" panose="020B0604020202020204" pitchFamily="34" charset="0"/>
              <a:buChar char="•"/>
            </a:pPr>
            <a:r>
              <a:rPr lang="en-US" err="1"/>
              <a:t>FlipIt</a:t>
            </a:r>
            <a:endParaRPr lang="en-US"/>
          </a:p>
          <a:p>
            <a:pPr marL="171450" indent="-171450">
              <a:buFont typeface="Arial" panose="020B0604020202020204" pitchFamily="34" charset="0"/>
              <a:buChar char="•"/>
            </a:pPr>
            <a:r>
              <a:rPr lang="en-US" err="1"/>
              <a:t>FeatureToggle</a:t>
            </a: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Of these, </a:t>
            </a:r>
            <a:r>
              <a:rPr lang="en-US" err="1"/>
              <a:t>FeatureToggle</a:t>
            </a:r>
            <a:r>
              <a:rPr lang="en-US"/>
              <a:t> is the one I’ve used before. It was very easy to setup and run,  and can even be installed using NuGet.  One of the nice features of </a:t>
            </a:r>
            <a:r>
              <a:rPr lang="en-US" err="1"/>
              <a:t>FeatureToggle</a:t>
            </a:r>
            <a:r>
              <a:rPr lang="en-US"/>
              <a:t> is that the Toggles are actually classes, not just loosely typed strings, which are also known as “magic strings”.  You can also configure it to use either a config file, or a database.</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14</a:t>
            </a:fld>
            <a:endParaRPr lang="en-US"/>
          </a:p>
        </p:txBody>
      </p:sp>
    </p:spTree>
    <p:extLst>
      <p:ext uri="{BB962C8B-B14F-4D97-AF65-F5344CB8AC3E}">
        <p14:creationId xmlns:p14="http://schemas.microsoft.com/office/powerpoint/2010/main" val="1430662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use of the feature in the app itself</a:t>
            </a:r>
          </a:p>
          <a:p>
            <a:r>
              <a:rPr lang="en-US"/>
              <a:t>	Create new instance of Feature Class</a:t>
            </a:r>
          </a:p>
          <a:p>
            <a:r>
              <a:rPr lang="en-US"/>
              <a:t>	Query </a:t>
            </a:r>
            <a:r>
              <a:rPr lang="en-US" err="1"/>
              <a:t>FeatureEnabled</a:t>
            </a:r>
            <a:r>
              <a:rPr lang="en-US"/>
              <a:t> property</a:t>
            </a:r>
          </a:p>
          <a:p>
            <a:r>
              <a:rPr lang="en-US"/>
              <a:t>	You get access to this property from the inherited Toggle class</a:t>
            </a:r>
          </a:p>
          <a:p>
            <a:endParaRPr lang="en-US"/>
          </a:p>
          <a:p>
            <a:r>
              <a:rPr lang="en-US"/>
              <a:t>We are dealing with strongly typed objects. This means we get compile time checks. So if we delete the Feature class, we will get compile time errors anywhere the feature class is used.</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17</a:t>
            </a:fld>
            <a:endParaRPr lang="en-US"/>
          </a:p>
        </p:txBody>
      </p:sp>
    </p:spTree>
    <p:extLst>
      <p:ext uri="{BB962C8B-B14F-4D97-AF65-F5344CB8AC3E}">
        <p14:creationId xmlns:p14="http://schemas.microsoft.com/office/powerpoint/2010/main" val="2477831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AlwaysOnFeatureToggle</a:t>
            </a:r>
            <a:r>
              <a:rPr lang="en-US"/>
              <a:t>/Off – Compiled into assembly.  Hardcode features on and off. Same with Random.</a:t>
            </a:r>
          </a:p>
          <a:p>
            <a:endParaRPr lang="en-US"/>
          </a:p>
          <a:p>
            <a:r>
              <a:rPr lang="en-US"/>
              <a:t>Others are configurable, using either </a:t>
            </a:r>
            <a:r>
              <a:rPr lang="en-US" err="1"/>
              <a:t>web.config</a:t>
            </a:r>
            <a:r>
              <a:rPr lang="en-US"/>
              <a:t> or database (for certain toggles)</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18</a:t>
            </a:fld>
            <a:endParaRPr lang="en-US"/>
          </a:p>
        </p:txBody>
      </p:sp>
    </p:spTree>
    <p:extLst>
      <p:ext uri="{BB962C8B-B14F-4D97-AF65-F5344CB8AC3E}">
        <p14:creationId xmlns:p14="http://schemas.microsoft.com/office/powerpoint/2010/main" val="4224744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Goal: Show how the </a:t>
            </a:r>
            <a:r>
              <a:rPr lang="en-US" sz="1200" kern="1200" err="1">
                <a:solidFill>
                  <a:schemeClr val="tx1"/>
                </a:solidFill>
                <a:effectLst/>
                <a:latin typeface="+mn-lt"/>
                <a:ea typeface="+mn-ea"/>
                <a:cs typeface="+mn-cs"/>
              </a:rPr>
              <a:t>FeatureToggle</a:t>
            </a:r>
            <a:r>
              <a:rPr lang="en-US" sz="1200" kern="1200">
                <a:solidFill>
                  <a:schemeClr val="tx1"/>
                </a:solidFill>
                <a:effectLst/>
                <a:latin typeface="+mn-lt"/>
                <a:ea typeface="+mn-ea"/>
                <a:cs typeface="+mn-cs"/>
              </a:rPr>
              <a:t> Framework works</a:t>
            </a:r>
          </a:p>
          <a:p>
            <a:r>
              <a:rPr lang="en-US" sz="1200" kern="1200">
                <a:solidFill>
                  <a:schemeClr val="tx1"/>
                </a:solidFill>
                <a:effectLst/>
                <a:latin typeface="+mn-lt"/>
                <a:ea typeface="+mn-ea"/>
                <a:cs typeface="+mn-cs"/>
              </a:rPr>
              <a:t> </a:t>
            </a:r>
          </a:p>
          <a:p>
            <a:pPr lvl="0"/>
            <a:r>
              <a:rPr lang="en-US" sz="1200" kern="1200">
                <a:solidFill>
                  <a:schemeClr val="tx1"/>
                </a:solidFill>
                <a:effectLst/>
                <a:latin typeface="+mn-lt"/>
                <a:ea typeface="+mn-ea"/>
                <a:cs typeface="+mn-cs"/>
              </a:rPr>
              <a:t>First, let’s install the </a:t>
            </a:r>
            <a:r>
              <a:rPr lang="en-US" sz="1200" kern="1200" err="1">
                <a:solidFill>
                  <a:schemeClr val="tx1"/>
                </a:solidFill>
                <a:effectLst/>
                <a:latin typeface="+mn-lt"/>
                <a:ea typeface="+mn-ea"/>
                <a:cs typeface="+mn-cs"/>
              </a:rPr>
              <a:t>FeatureToggle</a:t>
            </a:r>
            <a:r>
              <a:rPr lang="en-US" sz="1200" kern="1200">
                <a:solidFill>
                  <a:schemeClr val="tx1"/>
                </a:solidFill>
                <a:effectLst/>
                <a:latin typeface="+mn-lt"/>
                <a:ea typeface="+mn-ea"/>
                <a:cs typeface="+mn-cs"/>
              </a:rPr>
              <a:t> Library using </a:t>
            </a:r>
            <a:r>
              <a:rPr lang="en-US" sz="1200" kern="1200" err="1">
                <a:solidFill>
                  <a:schemeClr val="tx1"/>
                </a:solidFill>
                <a:effectLst/>
                <a:latin typeface="+mn-lt"/>
                <a:ea typeface="+mn-ea"/>
                <a:cs typeface="+mn-cs"/>
              </a:rPr>
              <a:t>Nuget</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Open Manage </a:t>
            </a:r>
            <a:r>
              <a:rPr lang="en-US" sz="1200" kern="1200" err="1">
                <a:solidFill>
                  <a:schemeClr val="tx1"/>
                </a:solidFill>
                <a:effectLst/>
                <a:latin typeface="+mn-lt"/>
                <a:ea typeface="+mn-ea"/>
                <a:cs typeface="+mn-cs"/>
              </a:rPr>
              <a:t>Nuget</a:t>
            </a:r>
            <a:r>
              <a:rPr lang="en-US" sz="1200" kern="1200">
                <a:solidFill>
                  <a:schemeClr val="tx1"/>
                </a:solidFill>
                <a:effectLst/>
                <a:latin typeface="+mn-lt"/>
                <a:ea typeface="+mn-ea"/>
                <a:cs typeface="+mn-cs"/>
              </a:rPr>
              <a:t> Packages in Visual Studio</a:t>
            </a:r>
          </a:p>
          <a:p>
            <a:pPr lvl="0"/>
            <a:r>
              <a:rPr lang="en-US" sz="1200" kern="1200">
                <a:solidFill>
                  <a:schemeClr val="tx1"/>
                </a:solidFill>
                <a:effectLst/>
                <a:latin typeface="+mn-lt"/>
                <a:ea typeface="+mn-ea"/>
                <a:cs typeface="+mn-cs"/>
              </a:rPr>
              <a:t>Search for </a:t>
            </a:r>
            <a:r>
              <a:rPr lang="en-US" sz="1200" b="1" kern="1200" err="1">
                <a:solidFill>
                  <a:schemeClr val="tx1"/>
                </a:solidFill>
                <a:effectLst/>
                <a:latin typeface="+mn-lt"/>
                <a:ea typeface="+mn-ea"/>
                <a:cs typeface="+mn-cs"/>
              </a:rPr>
              <a:t>FeatureToggle</a:t>
            </a:r>
            <a:r>
              <a:rPr lang="en-US" sz="1200" kern="1200">
                <a:solidFill>
                  <a:schemeClr val="tx1"/>
                </a:solidFill>
                <a:effectLst/>
                <a:latin typeface="+mn-lt"/>
                <a:ea typeface="+mn-ea"/>
                <a:cs typeface="+mn-cs"/>
              </a:rPr>
              <a:t> and install it</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Let’s start with the </a:t>
            </a:r>
            <a:r>
              <a:rPr lang="en-US" sz="1200" kern="1200" err="1">
                <a:solidFill>
                  <a:schemeClr val="tx1"/>
                </a:solidFill>
                <a:effectLst/>
                <a:latin typeface="+mn-lt"/>
                <a:ea typeface="+mn-ea"/>
                <a:cs typeface="+mn-cs"/>
              </a:rPr>
              <a:t>AlwaysOnFeatureToggle</a:t>
            </a:r>
            <a:r>
              <a:rPr lang="en-US" sz="1200" kern="1200">
                <a:solidFill>
                  <a:schemeClr val="tx1"/>
                </a:solidFill>
                <a:effectLst/>
                <a:latin typeface="+mn-lt"/>
                <a:ea typeface="+mn-ea"/>
                <a:cs typeface="+mn-cs"/>
              </a:rPr>
              <a:t> flag.  Explain how this flag works, and how it is compiled into the code directly.</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CREATE THE MYALWAYSONFEATURETOGGLE CLASS</a:t>
            </a:r>
            <a:br>
              <a:rPr lang="en-US" sz="1200" b="1"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Only way to turn this on or off is to re-release a new assembly</a:t>
            </a:r>
          </a:p>
          <a:p>
            <a:pPr lvl="0"/>
            <a:r>
              <a:rPr lang="en-US" sz="1200" kern="1200">
                <a:solidFill>
                  <a:schemeClr val="tx1"/>
                </a:solidFill>
                <a:effectLst/>
                <a:latin typeface="+mn-lt"/>
                <a:ea typeface="+mn-ea"/>
                <a:cs typeface="+mn-cs"/>
              </a:rPr>
              <a:t>Create a new folder called </a:t>
            </a:r>
            <a:r>
              <a:rPr lang="en-US" sz="1200" b="1" kern="1200">
                <a:solidFill>
                  <a:schemeClr val="tx1"/>
                </a:solidFill>
                <a:effectLst/>
                <a:latin typeface="+mn-lt"/>
                <a:ea typeface="+mn-ea"/>
                <a:cs typeface="+mn-cs"/>
              </a:rPr>
              <a:t>Flags</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Create a new class called </a:t>
            </a:r>
            <a:r>
              <a:rPr lang="en-US" sz="1200" b="1" kern="1200" err="1">
                <a:solidFill>
                  <a:schemeClr val="tx1"/>
                </a:solidFill>
                <a:effectLst/>
                <a:latin typeface="+mn-lt"/>
                <a:ea typeface="+mn-ea"/>
                <a:cs typeface="+mn-cs"/>
              </a:rPr>
              <a:t>MyFeatureToggle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Inherit from </a:t>
            </a:r>
            <a:r>
              <a:rPr lang="en-US" sz="1200" b="1" kern="1200" err="1">
                <a:solidFill>
                  <a:schemeClr val="tx1"/>
                </a:solidFill>
                <a:effectLst/>
                <a:latin typeface="+mn-lt"/>
                <a:ea typeface="+mn-ea"/>
                <a:cs typeface="+mn-cs"/>
              </a:rPr>
              <a:t>FeatureToggle.AlwaysOnFeatureToggle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Open </a:t>
            </a:r>
            <a:r>
              <a:rPr lang="en-US" sz="1200" b="1" kern="1200">
                <a:solidFill>
                  <a:schemeClr val="tx1"/>
                </a:solidFill>
                <a:effectLst/>
                <a:latin typeface="+mn-lt"/>
                <a:ea typeface="+mn-ea"/>
                <a:cs typeface="+mn-cs"/>
              </a:rPr>
              <a:t>Views/Shared/_</a:t>
            </a:r>
            <a:r>
              <a:rPr lang="en-US" sz="1200" b="1" kern="1200" err="1">
                <a:solidFill>
                  <a:schemeClr val="tx1"/>
                </a:solidFill>
                <a:effectLst/>
                <a:latin typeface="+mn-lt"/>
                <a:ea typeface="+mn-ea"/>
                <a:cs typeface="+mn-cs"/>
              </a:rPr>
              <a:t>Layout.cshtml</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Wrap the </a:t>
            </a:r>
            <a:r>
              <a:rPr lang="en-US" sz="1200" b="1" kern="1200">
                <a:solidFill>
                  <a:schemeClr val="tx1"/>
                </a:solidFill>
                <a:effectLst/>
                <a:latin typeface="+mn-lt"/>
                <a:ea typeface="+mn-ea"/>
                <a:cs typeface="+mn-cs"/>
              </a:rPr>
              <a:t>About</a:t>
            </a:r>
            <a:r>
              <a:rPr lang="en-US" sz="1200" kern="1200">
                <a:solidFill>
                  <a:schemeClr val="tx1"/>
                </a:solidFill>
                <a:effectLst/>
                <a:latin typeface="+mn-lt"/>
                <a:ea typeface="+mn-ea"/>
                <a:cs typeface="+mn-cs"/>
              </a:rPr>
              <a:t> link in the following code</a:t>
            </a:r>
          </a:p>
          <a:p>
            <a:r>
              <a:rPr lang="en-US" sz="1200" kern="1200">
                <a:solidFill>
                  <a:schemeClr val="tx1"/>
                </a:solidFill>
                <a:effectLst/>
                <a:latin typeface="+mn-lt"/>
                <a:ea typeface="+mn-ea"/>
                <a:cs typeface="+mn-cs"/>
              </a:rPr>
              <a:t>@if (new </a:t>
            </a:r>
            <a:r>
              <a:rPr lang="en-US" sz="1200" kern="1200" err="1">
                <a:solidFill>
                  <a:schemeClr val="tx1"/>
                </a:solidFill>
                <a:effectLst/>
                <a:latin typeface="+mn-lt"/>
                <a:ea typeface="+mn-ea"/>
                <a:cs typeface="+mn-cs"/>
              </a:rPr>
              <a:t>GenericMVCApp.Flags.MyFeatureToggle</a:t>
            </a:r>
            <a:r>
              <a:rPr lang="en-US" sz="1200" kern="1200">
                <a:solidFill>
                  <a:schemeClr val="tx1"/>
                </a:solidFill>
                <a:effectLst/>
                <a:latin typeface="+mn-lt"/>
                <a:ea typeface="+mn-ea"/>
                <a:cs typeface="+mn-cs"/>
              </a:rPr>
              <a:t>().</a:t>
            </a:r>
            <a:r>
              <a:rPr lang="en-US" sz="1200" kern="1200" err="1">
                <a:solidFill>
                  <a:schemeClr val="tx1"/>
                </a:solidFill>
                <a:effectLst/>
                <a:latin typeface="+mn-lt"/>
                <a:ea typeface="+mn-ea"/>
                <a:cs typeface="+mn-cs"/>
              </a:rPr>
              <a:t>FeatureEnabled</a:t>
            </a:r>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a:t>
            </a:r>
          </a:p>
          <a:p>
            <a:r>
              <a:rPr lang="en-US" sz="1200" kern="1200">
                <a:solidFill>
                  <a:schemeClr val="tx1"/>
                </a:solidFill>
                <a:effectLst/>
                <a:latin typeface="+mn-lt"/>
                <a:ea typeface="+mn-ea"/>
                <a:cs typeface="+mn-cs"/>
              </a:rPr>
              <a:t>}</a:t>
            </a:r>
          </a:p>
          <a:p>
            <a:pPr lvl="0"/>
            <a:r>
              <a:rPr lang="en-US" sz="1200" kern="1200">
                <a:solidFill>
                  <a:schemeClr val="tx1"/>
                </a:solidFill>
                <a:effectLst/>
                <a:latin typeface="+mn-lt"/>
                <a:ea typeface="+mn-ea"/>
                <a:cs typeface="+mn-cs"/>
              </a:rPr>
              <a:t>Run the app and show that About is there.</a:t>
            </a:r>
          </a:p>
          <a:p>
            <a:pPr lvl="0"/>
            <a:r>
              <a:rPr lang="en-US" sz="1200" kern="1200">
                <a:solidFill>
                  <a:schemeClr val="tx1"/>
                </a:solidFill>
                <a:effectLst/>
                <a:latin typeface="+mn-lt"/>
                <a:ea typeface="+mn-ea"/>
                <a:cs typeface="+mn-cs"/>
              </a:rPr>
              <a:t>Change </a:t>
            </a:r>
            <a:r>
              <a:rPr lang="en-US" sz="1200" kern="1200" err="1">
                <a:solidFill>
                  <a:schemeClr val="tx1"/>
                </a:solidFill>
                <a:effectLst/>
                <a:latin typeface="+mn-lt"/>
                <a:ea typeface="+mn-ea"/>
                <a:cs typeface="+mn-cs"/>
              </a:rPr>
              <a:t>inheritence</a:t>
            </a:r>
            <a:r>
              <a:rPr lang="en-US" sz="1200" kern="1200">
                <a:solidFill>
                  <a:schemeClr val="tx1"/>
                </a:solidFill>
                <a:effectLst/>
                <a:latin typeface="+mn-lt"/>
                <a:ea typeface="+mn-ea"/>
                <a:cs typeface="+mn-cs"/>
              </a:rPr>
              <a:t> to </a:t>
            </a:r>
            <a:r>
              <a:rPr lang="en-US" sz="1200" kern="1200" err="1">
                <a:solidFill>
                  <a:schemeClr val="tx1"/>
                </a:solidFill>
                <a:effectLst/>
                <a:latin typeface="+mn-lt"/>
                <a:ea typeface="+mn-ea"/>
                <a:cs typeface="+mn-cs"/>
              </a:rPr>
              <a:t>AlwaysOffFeatureToggle</a:t>
            </a:r>
            <a:r>
              <a:rPr lang="en-US" sz="1200" kern="1200">
                <a:solidFill>
                  <a:schemeClr val="tx1"/>
                </a:solidFill>
                <a:effectLst/>
                <a:latin typeface="+mn-lt"/>
                <a:ea typeface="+mn-ea"/>
                <a:cs typeface="+mn-cs"/>
              </a:rPr>
              <a:t>, recompile, and rerun</a:t>
            </a:r>
            <a:br>
              <a:rPr lang="en-US" sz="1200" kern="1200">
                <a:solidFill>
                  <a:schemeClr val="tx1"/>
                </a:solidFill>
                <a:effectLst/>
                <a:latin typeface="+mn-lt"/>
                <a:ea typeface="+mn-ea"/>
                <a:cs typeface="+mn-cs"/>
              </a:rPr>
            </a:b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b="1" kern="1200">
                <a:solidFill>
                  <a:schemeClr val="tx1"/>
                </a:solidFill>
                <a:effectLst/>
                <a:latin typeface="+mn-lt"/>
                <a:ea typeface="+mn-ea"/>
                <a:cs typeface="+mn-cs"/>
              </a:rPr>
              <a:t>CREATE A SIMPLE FEATURE TOGGLE</a:t>
            </a:r>
            <a:br>
              <a:rPr lang="en-US" sz="1200" b="1"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Enable/Disable based off a configuration setting</a:t>
            </a:r>
          </a:p>
          <a:p>
            <a:pPr lvl="0"/>
            <a:r>
              <a:rPr lang="en-US" sz="1200" kern="1200">
                <a:solidFill>
                  <a:schemeClr val="tx1"/>
                </a:solidFill>
                <a:effectLst/>
                <a:latin typeface="+mn-lt"/>
                <a:ea typeface="+mn-ea"/>
                <a:cs typeface="+mn-cs"/>
              </a:rPr>
              <a:t>Change the Inheritance on the class to be </a:t>
            </a:r>
            <a:r>
              <a:rPr lang="en-US" sz="1200" kern="1200" err="1">
                <a:solidFill>
                  <a:schemeClr val="tx1"/>
                </a:solidFill>
                <a:effectLst/>
                <a:latin typeface="+mn-lt"/>
                <a:ea typeface="+mn-ea"/>
                <a:cs typeface="+mn-cs"/>
              </a:rPr>
              <a:t>SimpleFeatureToggle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Run the app and it will error out because we haven't updated the </a:t>
            </a:r>
            <a:r>
              <a:rPr lang="en-US" sz="1200" kern="1200" err="1">
                <a:solidFill>
                  <a:schemeClr val="tx1"/>
                </a:solidFill>
                <a:effectLst/>
                <a:latin typeface="+mn-lt"/>
                <a:ea typeface="+mn-ea"/>
                <a:cs typeface="+mn-cs"/>
              </a:rPr>
              <a:t>app.config</a:t>
            </a:r>
            <a:r>
              <a:rPr lang="en-US" sz="1200" kern="1200">
                <a:solidFill>
                  <a:schemeClr val="tx1"/>
                </a:solidFill>
                <a:effectLst/>
                <a:latin typeface="+mn-lt"/>
                <a:ea typeface="+mn-ea"/>
                <a:cs typeface="+mn-cs"/>
              </a:rPr>
              <a:t>. That strong typing coming in handy</a:t>
            </a:r>
          </a:p>
          <a:p>
            <a:pPr lvl="0"/>
            <a:r>
              <a:rPr lang="en-US" sz="1200" kern="1200">
                <a:solidFill>
                  <a:schemeClr val="tx1"/>
                </a:solidFill>
                <a:effectLst/>
                <a:latin typeface="+mn-lt"/>
                <a:ea typeface="+mn-ea"/>
                <a:cs typeface="+mn-cs"/>
              </a:rPr>
              <a:t>Add the following key to </a:t>
            </a:r>
            <a:r>
              <a:rPr lang="en-US" sz="1200" kern="1200" err="1">
                <a:solidFill>
                  <a:schemeClr val="tx1"/>
                </a:solidFill>
                <a:effectLst/>
                <a:latin typeface="+mn-lt"/>
                <a:ea typeface="+mn-ea"/>
                <a:cs typeface="+mn-cs"/>
              </a:rPr>
              <a:t>web.config</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&lt;add key ="</a:t>
            </a:r>
            <a:r>
              <a:rPr lang="en-US" sz="1200" b="1" kern="1200" err="1">
                <a:solidFill>
                  <a:schemeClr val="tx1"/>
                </a:solidFill>
                <a:effectLst/>
                <a:latin typeface="+mn-lt"/>
                <a:ea typeface="+mn-ea"/>
                <a:cs typeface="+mn-cs"/>
              </a:rPr>
              <a:t>FeatureToggle.MyFeatureToggle</a:t>
            </a:r>
            <a:r>
              <a:rPr lang="en-US" sz="1200" b="1" kern="1200">
                <a:solidFill>
                  <a:schemeClr val="tx1"/>
                </a:solidFill>
                <a:effectLst/>
                <a:latin typeface="+mn-lt"/>
                <a:ea typeface="+mn-ea"/>
                <a:cs typeface="+mn-cs"/>
              </a:rPr>
              <a:t>" value="true"/&gt;</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Run and should see About</a:t>
            </a:r>
          </a:p>
          <a:p>
            <a:pPr lvl="0"/>
            <a:r>
              <a:rPr lang="en-US" sz="1200" kern="1200">
                <a:solidFill>
                  <a:schemeClr val="tx1"/>
                </a:solidFill>
                <a:effectLst/>
                <a:latin typeface="+mn-lt"/>
                <a:ea typeface="+mn-ea"/>
                <a:cs typeface="+mn-cs"/>
              </a:rPr>
              <a:t>Change to false</a:t>
            </a:r>
          </a:p>
          <a:p>
            <a:pPr lvl="0"/>
            <a:r>
              <a:rPr lang="en-US" sz="1200" kern="1200">
                <a:solidFill>
                  <a:schemeClr val="tx1"/>
                </a:solidFill>
                <a:effectLst/>
                <a:latin typeface="+mn-lt"/>
                <a:ea typeface="+mn-ea"/>
                <a:cs typeface="+mn-cs"/>
              </a:rPr>
              <a:t>Run and should not see about</a:t>
            </a:r>
          </a:p>
          <a:p>
            <a:r>
              <a:rPr lang="en-US" sz="1200" kern="1200">
                <a:solidFill>
                  <a:schemeClr val="tx1"/>
                </a:solidFill>
                <a:effectLst/>
                <a:latin typeface="+mn-lt"/>
                <a:ea typeface="+mn-ea"/>
                <a:cs typeface="+mn-cs"/>
              </a:rPr>
              <a:t> </a:t>
            </a:r>
          </a:p>
          <a:p>
            <a:pPr lvl="0"/>
            <a:r>
              <a:rPr lang="en-US" sz="1200" b="1" kern="1200">
                <a:solidFill>
                  <a:schemeClr val="tx1"/>
                </a:solidFill>
                <a:effectLst/>
                <a:latin typeface="+mn-lt"/>
                <a:ea typeface="+mn-ea"/>
                <a:cs typeface="+mn-cs"/>
              </a:rPr>
              <a:t>CREATE A RANDOM FEATURE TOGGLE</a:t>
            </a:r>
            <a:br>
              <a:rPr lang="en-US" sz="1200" b="1"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Change the Inheritance on the class to be </a:t>
            </a:r>
            <a:r>
              <a:rPr lang="en-US" sz="1200" kern="1200" err="1">
                <a:solidFill>
                  <a:schemeClr val="tx1"/>
                </a:solidFill>
                <a:effectLst/>
                <a:latin typeface="+mn-lt"/>
                <a:ea typeface="+mn-ea"/>
                <a:cs typeface="+mn-cs"/>
              </a:rPr>
              <a:t>RandomFeatureToggle</a:t>
            </a:r>
            <a:endParaRPr lang="en-US" sz="1200" kern="1200">
              <a:solidFill>
                <a:schemeClr val="tx1"/>
              </a:solidFill>
              <a:effectLst/>
              <a:latin typeface="+mn-lt"/>
              <a:ea typeface="+mn-ea"/>
              <a:cs typeface="+mn-cs"/>
            </a:endParaRPr>
          </a:p>
          <a:p>
            <a:pPr lvl="0"/>
            <a:r>
              <a:rPr lang="en-US" sz="1200" kern="1200">
                <a:solidFill>
                  <a:schemeClr val="tx1"/>
                </a:solidFill>
                <a:effectLst/>
                <a:latin typeface="+mn-lt"/>
                <a:ea typeface="+mn-ea"/>
                <a:cs typeface="+mn-cs"/>
              </a:rPr>
              <a:t>Remove </a:t>
            </a:r>
            <a:r>
              <a:rPr lang="en-US" sz="1200" kern="1200" err="1">
                <a:solidFill>
                  <a:schemeClr val="tx1"/>
                </a:solidFill>
                <a:effectLst/>
                <a:latin typeface="+mn-lt"/>
                <a:ea typeface="+mn-ea"/>
                <a:cs typeface="+mn-cs"/>
              </a:rPr>
              <a:t>web.config</a:t>
            </a:r>
            <a:r>
              <a:rPr lang="en-US" sz="1200" kern="1200">
                <a:solidFill>
                  <a:schemeClr val="tx1"/>
                </a:solidFill>
                <a:effectLst/>
                <a:latin typeface="+mn-lt"/>
                <a:ea typeface="+mn-ea"/>
                <a:cs typeface="+mn-cs"/>
              </a:rPr>
              <a:t> values</a:t>
            </a:r>
          </a:p>
          <a:p>
            <a:pPr lvl="0"/>
            <a:r>
              <a:rPr lang="en-US" sz="1200" kern="1200">
                <a:solidFill>
                  <a:schemeClr val="tx1"/>
                </a:solidFill>
                <a:effectLst/>
                <a:latin typeface="+mn-lt"/>
                <a:ea typeface="+mn-ea"/>
                <a:cs typeface="+mn-cs"/>
              </a:rPr>
              <a:t>Run multiple times to see changes</a:t>
            </a:r>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19</a:t>
            </a:fld>
            <a:endParaRPr lang="en-US"/>
          </a:p>
        </p:txBody>
      </p:sp>
    </p:spTree>
    <p:extLst>
      <p:ext uri="{BB962C8B-B14F-4D97-AF65-F5344CB8AC3E}">
        <p14:creationId xmlns:p14="http://schemas.microsoft.com/office/powerpoint/2010/main" val="3971842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20</a:t>
            </a:fld>
            <a:endParaRPr lang="en-US"/>
          </a:p>
        </p:txBody>
      </p:sp>
    </p:spTree>
    <p:extLst>
      <p:ext uri="{BB962C8B-B14F-4D97-AF65-F5344CB8AC3E}">
        <p14:creationId xmlns:p14="http://schemas.microsoft.com/office/powerpoint/2010/main" val="2444056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Azure App Configuration Preview!  </a:t>
            </a:r>
          </a:p>
          <a:p>
            <a:endParaRPr lang="en-US"/>
          </a:p>
          <a:p>
            <a:r>
              <a:rPr lang="en-US"/>
              <a:t>**CLICK**</a:t>
            </a:r>
          </a:p>
          <a:p>
            <a:endParaRPr lang="en-US"/>
          </a:p>
          <a:p>
            <a:r>
              <a:rPr lang="en-US"/>
              <a:t>Azure App Configuration is a managed service that helps developers centralize their application and feature settings (aka feature flags) simply and securely.  Modern programs, especially programs running in a cloud, usually have lots of distributed parts. Spreading configurations (and feature flags) across all the components can make it hard to maintain and hard to troubleshoot.  Azure App Configuration allows for storing all the configuration settings and feature flags for your application in one place.</a:t>
            </a:r>
          </a:p>
          <a:p>
            <a:endParaRPr lang="en-US"/>
          </a:p>
          <a:p>
            <a:r>
              <a:rPr lang="en-US"/>
              <a:t>**CLICK**</a:t>
            </a:r>
          </a:p>
          <a:p>
            <a:endParaRPr lang="en-US"/>
          </a:p>
          <a:p>
            <a:r>
              <a:rPr lang="en-US"/>
              <a:t>Fun Fact: this is being built by the Azure Team, not the .NET team.  </a:t>
            </a:r>
          </a:p>
          <a:p>
            <a:endParaRPr lang="en-US"/>
          </a:p>
          <a:p>
            <a:r>
              <a:rPr lang="en-US"/>
              <a:t>**CLICK**</a:t>
            </a:r>
          </a:p>
          <a:p>
            <a:endParaRPr lang="en-US"/>
          </a:p>
          <a:p>
            <a:r>
              <a:rPr lang="en-US"/>
              <a:t>It is currently in public preview.   While it is in public preview, it is free for use.</a:t>
            </a:r>
          </a:p>
          <a:p>
            <a:endParaRPr lang="en-US"/>
          </a:p>
          <a:p>
            <a:r>
              <a:rPr lang="en-US"/>
              <a:t>**CLICK**</a:t>
            </a:r>
          </a:p>
          <a:p>
            <a:endParaRPr lang="en-US"/>
          </a:p>
          <a:p>
            <a:r>
              <a:rPr lang="en-US"/>
              <a:t>There are two aspects to it: Application Configuration and Feature Flags.  Both are added to your application through a client library provided by Microsoft.</a:t>
            </a:r>
          </a:p>
          <a:p>
            <a:endParaRPr lang="en-US"/>
          </a:p>
          <a:p>
            <a:r>
              <a:rPr lang="en-US"/>
              <a:t>App Configuration is available for:</a:t>
            </a:r>
          </a:p>
          <a:p>
            <a:pPr marL="171450" indent="-171450">
              <a:buFont typeface="Arial" panose="020B0604020202020204" pitchFamily="34" charset="0"/>
              <a:buChar char="•"/>
            </a:pPr>
            <a:r>
              <a:rPr lang="en-US"/>
              <a:t>.NET Core and ASP.NET Core</a:t>
            </a:r>
          </a:p>
          <a:p>
            <a:pPr marL="171450" indent="-171450">
              <a:buFont typeface="Arial" panose="020B0604020202020204" pitchFamily="34" charset="0"/>
              <a:buChar char="•"/>
            </a:pPr>
            <a:r>
              <a:rPr lang="en-US"/>
              <a:t>Azure Functions on .NET Core</a:t>
            </a:r>
          </a:p>
          <a:p>
            <a:pPr marL="171450" indent="-171450">
              <a:buFont typeface="Arial" panose="020B0604020202020204" pitchFamily="34" charset="0"/>
              <a:buChar char="•"/>
            </a:pPr>
            <a:r>
              <a:rPr lang="en-US"/>
              <a:t>.NET and ASP.NET</a:t>
            </a:r>
          </a:p>
          <a:p>
            <a:pPr marL="171450" indent="-171450">
              <a:buFont typeface="Arial" panose="020B0604020202020204" pitchFamily="34" charset="0"/>
              <a:buChar char="•"/>
            </a:pPr>
            <a:r>
              <a:rPr lang="en-US"/>
              <a:t>Java Spring</a:t>
            </a:r>
          </a:p>
          <a:p>
            <a:endParaRPr lang="en-US"/>
          </a:p>
          <a:p>
            <a:r>
              <a:rPr lang="en-US"/>
              <a:t>However, the Feature Management portion is only available on ASP.NET Core at this time.</a:t>
            </a:r>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21</a:t>
            </a:fld>
            <a:endParaRPr lang="en-US"/>
          </a:p>
        </p:txBody>
      </p:sp>
    </p:spTree>
    <p:extLst>
      <p:ext uri="{BB962C8B-B14F-4D97-AF65-F5344CB8AC3E}">
        <p14:creationId xmlns:p14="http://schemas.microsoft.com/office/powerpoint/2010/main" val="4233938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quick shout-out and thank you to all our sponsors!  They are truly what allows us to get together like this every year!</a:t>
            </a:r>
          </a:p>
          <a:p>
            <a:endParaRPr lang="en-US"/>
          </a:p>
          <a:p>
            <a:r>
              <a:rPr lang="en-US"/>
              <a:t>**CLICK**</a:t>
            </a:r>
          </a:p>
        </p:txBody>
      </p:sp>
      <p:sp>
        <p:nvSpPr>
          <p:cNvPr id="4" name="Slide Number Placeholder 3"/>
          <p:cNvSpPr>
            <a:spLocks noGrp="1"/>
          </p:cNvSpPr>
          <p:nvPr>
            <p:ph type="sldNum" sz="quarter" idx="5"/>
          </p:nvPr>
        </p:nvSpPr>
        <p:spPr/>
        <p:txBody>
          <a:bodyPr/>
          <a:lstStyle/>
          <a:p>
            <a:fld id="{470171FF-96A1-7D4A-AA25-C4377DE34A9D}" type="slidenum">
              <a:rPr lang="en-US" smtClean="0"/>
              <a:t>2</a:t>
            </a:fld>
            <a:endParaRPr lang="en-US"/>
          </a:p>
        </p:txBody>
      </p:sp>
    </p:spTree>
    <p:extLst>
      <p:ext uri="{BB962C8B-B14F-4D97-AF65-F5344CB8AC3E}">
        <p14:creationId xmlns:p14="http://schemas.microsoft.com/office/powerpoint/2010/main" val="36677433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general steps we are going to follow to use this framework are:</a:t>
            </a:r>
          </a:p>
          <a:p>
            <a:endParaRPr lang="en-US"/>
          </a:p>
          <a:p>
            <a:r>
              <a:rPr lang="en-US"/>
              <a:t>**CLICK**</a:t>
            </a:r>
          </a:p>
          <a:p>
            <a:endParaRPr lang="en-US"/>
          </a:p>
          <a:p>
            <a:r>
              <a:rPr lang="en-US"/>
              <a:t>First, we need an app configuration store in Azure to use.  To do this, I can go to the azure portal at portal.azure.com, log in, and create one.</a:t>
            </a:r>
          </a:p>
          <a:p>
            <a:endParaRPr lang="en-US"/>
          </a:p>
          <a:p>
            <a:r>
              <a:rPr lang="en-US"/>
              <a:t>**CLICK**</a:t>
            </a:r>
          </a:p>
          <a:p>
            <a:endParaRPr lang="en-US"/>
          </a:p>
          <a:p>
            <a:r>
              <a:rPr lang="en-US"/>
              <a:t>Once it is created, I will need to create a feature flag in the app configuration service</a:t>
            </a:r>
          </a:p>
          <a:p>
            <a:endParaRPr lang="en-US"/>
          </a:p>
          <a:p>
            <a:r>
              <a:rPr lang="en-US"/>
              <a:t>**CLICK**</a:t>
            </a:r>
          </a:p>
          <a:p>
            <a:endParaRPr lang="en-US"/>
          </a:p>
          <a:p>
            <a:r>
              <a:rPr lang="en-US"/>
              <a:t>Next, I need a way to tell my application to use my app configuration store, especially when I am trying to run and test locally.  That is where Secret Manager comes in.  The Secret Manager tool stores sensitive data during the development of an ASP.NET Core project.   It can be used to abstract away implementation details, such as where and how configuration values are stored.  In this case, I’m going to tell the Secret Manager to utilize my app configuration store in Azure.  When I ultimately deploy my app to, say, an Azure App Service, I can then use an Application Setting in the Azure App Service to store the connection to my app configuration store.</a:t>
            </a:r>
          </a:p>
          <a:p>
            <a:endParaRPr lang="en-US"/>
          </a:p>
          <a:p>
            <a:r>
              <a:rPr lang="en-US"/>
              <a:t>**CLICK**</a:t>
            </a:r>
          </a:p>
          <a:p>
            <a:endParaRPr lang="en-US"/>
          </a:p>
          <a:p>
            <a:r>
              <a:rPr lang="en-US"/>
              <a:t>Finally, I need to add some code to my app to make use of the feature flag stored in the app configuration service.  I have a couple of pieces of “plumbing” I need to add to my app, as well as the actual “if” statement to check the status of the flag and control the code flow.</a:t>
            </a:r>
          </a:p>
          <a:p>
            <a:endParaRPr lang="en-US"/>
          </a:p>
          <a:p>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22</a:t>
            </a:fld>
            <a:endParaRPr lang="en-US"/>
          </a:p>
        </p:txBody>
      </p:sp>
    </p:spTree>
    <p:extLst>
      <p:ext uri="{BB962C8B-B14F-4D97-AF65-F5344CB8AC3E}">
        <p14:creationId xmlns:p14="http://schemas.microsoft.com/office/powerpoint/2010/main" val="3526449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get to it.  In this demo, I’m going to make use of the Azure App Configuration Framework to enable feature flags in my ASP.NET .NET Core application.</a:t>
            </a:r>
          </a:p>
          <a:p>
            <a:endParaRPr lang="en-US"/>
          </a:p>
          <a:p>
            <a:endParaRPr lang="en-US"/>
          </a:p>
          <a:p>
            <a:r>
              <a:rPr lang="en-US"/>
              <a:t>****************************************************************</a:t>
            </a:r>
          </a:p>
          <a:p>
            <a:endParaRPr lang="en-US"/>
          </a:p>
          <a:p>
            <a:r>
              <a:rPr lang="en-US"/>
              <a:t>Demo Instructions</a:t>
            </a:r>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23</a:t>
            </a:fld>
            <a:endParaRPr lang="en-US"/>
          </a:p>
        </p:txBody>
      </p:sp>
    </p:spTree>
    <p:extLst>
      <p:ext uri="{BB962C8B-B14F-4D97-AF65-F5344CB8AC3E}">
        <p14:creationId xmlns:p14="http://schemas.microsoft.com/office/powerpoint/2010/main" val="3281485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LaunchDarkly</a:t>
            </a:r>
            <a:r>
              <a:rPr lang="en-US"/>
              <a:t> is what I refer to as Feature Flags as a Service.  It supports multiple languages, and provides a lot of options for both developers and operations.  It uses a streaming architecture to service feature flags in microseconds without making remote requests.  All flags are served locally and backed up using a globally distributed CDN provider.  They use what’s called Server-Sent Events (SSE), a protocol for one-way real-time messaging, to send messages to your servers whenever you change feature flag rules in your </a:t>
            </a:r>
            <a:r>
              <a:rPr lang="en-US" err="1"/>
              <a:t>LaunchDarkly</a:t>
            </a:r>
            <a:r>
              <a:rPr lang="en-US"/>
              <a:t> dashboard.  The SSE connection is handled automatically by the SDK.</a:t>
            </a:r>
          </a:p>
          <a:p>
            <a:endParaRPr lang="en-US"/>
          </a:p>
          <a:p>
            <a:r>
              <a:rPr lang="en-US"/>
              <a:t>It is also pretty easy to get started with, with some very nice tutorials that get you up and going in minutes. </a:t>
            </a:r>
          </a:p>
          <a:p>
            <a:endParaRPr lang="en-US"/>
          </a:p>
          <a:p>
            <a:r>
              <a:rPr lang="en-US"/>
              <a:t>Some numbers for you:</a:t>
            </a:r>
          </a:p>
          <a:p>
            <a:pPr marL="171450" indent="-171450">
              <a:buFont typeface="Arial" panose="020B0604020202020204" pitchFamily="34" charset="0"/>
              <a:buChar char="•"/>
            </a:pPr>
            <a:r>
              <a:rPr lang="en-US"/>
              <a:t>200+ Billion Feature Flags served daily</a:t>
            </a:r>
          </a:p>
          <a:p>
            <a:pPr marL="171450" indent="-171450">
              <a:buFont typeface="Arial" panose="020B0604020202020204" pitchFamily="34" charset="0"/>
              <a:buChar char="•"/>
            </a:pPr>
            <a:r>
              <a:rPr lang="en-US"/>
              <a:t>1M+ mobile devices and browsers served daily</a:t>
            </a:r>
          </a:p>
          <a:p>
            <a:pPr marL="171450" indent="-171450">
              <a:buFont typeface="Arial" panose="020B0604020202020204" pitchFamily="34" charset="0"/>
              <a:buChar char="•"/>
            </a:pPr>
            <a:r>
              <a:rPr lang="en-US"/>
              <a:t>340K servers reached world-wide daily</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24</a:t>
            </a:fld>
            <a:endParaRPr lang="en-US"/>
          </a:p>
        </p:txBody>
      </p:sp>
    </p:spTree>
    <p:extLst>
      <p:ext uri="{BB962C8B-B14F-4D97-AF65-F5344CB8AC3E}">
        <p14:creationId xmlns:p14="http://schemas.microsoft.com/office/powerpoint/2010/main" val="238585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final demo, I’m going to show you how to integrate </a:t>
            </a:r>
            <a:r>
              <a:rPr lang="en-US" err="1"/>
              <a:t>LaunchDarkly’s</a:t>
            </a:r>
            <a:r>
              <a:rPr lang="en-US"/>
              <a:t> feature flag service into your application, including your build/release pipelines with Azure DevOps</a:t>
            </a:r>
          </a:p>
          <a:p>
            <a:endParaRPr lang="en-US"/>
          </a:p>
          <a:p>
            <a:endParaRPr lang="en-US"/>
          </a:p>
          <a:p>
            <a:r>
              <a:rPr lang="en-US"/>
              <a:t>****************************************************************</a:t>
            </a:r>
          </a:p>
          <a:p>
            <a:endParaRPr lang="en-US"/>
          </a:p>
          <a:p>
            <a:r>
              <a:rPr lang="en-US"/>
              <a:t>For THAT CONFERENCE, we will have everything pre-built, and just walk through it.  I should also do the deployment before the talk starts.</a:t>
            </a:r>
          </a:p>
          <a:p>
            <a:endParaRPr lang="en-US"/>
          </a:p>
          <a:p>
            <a:r>
              <a:rPr lang="en-US"/>
              <a:t>Code Location: c:\repos\THAT Conference\</a:t>
            </a:r>
            <a:r>
              <a:rPr lang="en-US" err="1"/>
              <a:t>LaunchDarkly</a:t>
            </a:r>
            <a:endParaRPr lang="en-US"/>
          </a:p>
          <a:p>
            <a:endParaRPr lang="en-US"/>
          </a:p>
          <a:p>
            <a:r>
              <a:rPr lang="en-US"/>
              <a:t>Demo Instructions</a:t>
            </a:r>
          </a:p>
          <a:p>
            <a:r>
              <a:rPr lang="en-US"/>
              <a:t>(This demo is based off the </a:t>
            </a:r>
            <a:r>
              <a:rPr lang="en-US">
                <a:hlinkClick r:id="rId3"/>
              </a:rPr>
              <a:t>https://www.azuredevopslabs.com/labs/vstsextend/launchdarkly/</a:t>
            </a:r>
            <a:r>
              <a:rPr lang="en-US"/>
              <a:t> HOL)</a:t>
            </a:r>
          </a:p>
          <a:p>
            <a:r>
              <a:rPr lang="en-US">
                <a:hlinkClick r:id="rId4"/>
              </a:rPr>
              <a:t>https://docs.launchdarkly.com/docs/visual-studio-team-services-extension</a:t>
            </a:r>
            <a:endParaRPr lang="en-US"/>
          </a:p>
          <a:p>
            <a:endParaRPr lang="en-US"/>
          </a:p>
          <a:p>
            <a:r>
              <a:rPr lang="en-US"/>
              <a:t>Azure DevOps Team Project being used is </a:t>
            </a:r>
            <a:r>
              <a:rPr lang="en-US" err="1"/>
              <a:t>devopsmickey</a:t>
            </a:r>
            <a:r>
              <a:rPr lang="en-US"/>
              <a:t>/</a:t>
            </a:r>
            <a:r>
              <a:rPr lang="en-US" err="1"/>
              <a:t>LaunchDarklyHOL</a:t>
            </a:r>
            <a:endParaRPr lang="en-US"/>
          </a:p>
          <a:p>
            <a:endParaRPr lang="en-US"/>
          </a:p>
          <a:p>
            <a:r>
              <a:rPr lang="en-US" err="1"/>
              <a:t>LaunchDarkly</a:t>
            </a:r>
            <a:r>
              <a:rPr lang="en-US"/>
              <a:t> is a continuous delivery platform that provides feature flags as a service and can manage your feature flags at scale.  You can make use of its integration with Azure DevOps to tie feature flag rollouts to work items, as well as manage feature flags as part of a release pipeline.</a:t>
            </a:r>
          </a:p>
          <a:p>
            <a:endParaRPr lang="en-US"/>
          </a:p>
          <a:p>
            <a:r>
              <a:rPr lang="en-US"/>
              <a:t>In this demo we are going to:</a:t>
            </a:r>
          </a:p>
          <a:p>
            <a:pPr marL="171450" indent="-171450">
              <a:buFont typeface="Arial" panose="020B0604020202020204" pitchFamily="34" charset="0"/>
              <a:buChar char="•"/>
            </a:pPr>
            <a:r>
              <a:rPr lang="en-US"/>
              <a:t>Implement a </a:t>
            </a:r>
            <a:r>
              <a:rPr lang="en-US" err="1"/>
              <a:t>LaunchDarkly</a:t>
            </a:r>
            <a:r>
              <a:rPr lang="en-US"/>
              <a:t> Feature Flag in an MVC Application</a:t>
            </a:r>
          </a:p>
          <a:p>
            <a:pPr marL="171450" indent="-171450">
              <a:buFont typeface="Arial" panose="020B0604020202020204" pitchFamily="34" charset="0"/>
              <a:buChar char="•"/>
            </a:pPr>
            <a:r>
              <a:rPr lang="en-US"/>
              <a:t>Integrate Launch Darkly with Azure DevOps</a:t>
            </a:r>
          </a:p>
          <a:p>
            <a:pPr marL="171450" indent="-171450">
              <a:buFont typeface="Arial" panose="020B0604020202020204" pitchFamily="34" charset="0"/>
              <a:buChar char="•"/>
            </a:pPr>
            <a:r>
              <a:rPr lang="en-US"/>
              <a:t>Rollout </a:t>
            </a:r>
            <a:r>
              <a:rPr lang="en-US" err="1"/>
              <a:t>LaunchDarkly</a:t>
            </a:r>
            <a:r>
              <a:rPr lang="en-US"/>
              <a:t> Feature Flag as part of an Azure Pipelines release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STEP 1: Create a Feature Flag in </a:t>
            </a:r>
            <a:r>
              <a:rPr lang="en-US" err="1"/>
              <a:t>LaunchDarkly</a:t>
            </a:r>
            <a:endParaRPr lang="en-US"/>
          </a:p>
          <a:p>
            <a:pPr marL="171450" indent="-171450">
              <a:buFont typeface="Arial" panose="020B0604020202020204" pitchFamily="34" charset="0"/>
              <a:buChar char="•"/>
            </a:pPr>
            <a:r>
              <a:rPr lang="en-US"/>
              <a:t>Log into </a:t>
            </a:r>
            <a:r>
              <a:rPr lang="en-US" err="1"/>
              <a:t>LaunchDarkly</a:t>
            </a:r>
            <a:endParaRPr lang="en-US"/>
          </a:p>
          <a:p>
            <a:pPr marL="171450" indent="-171450">
              <a:buFont typeface="Arial" panose="020B0604020202020204" pitchFamily="34" charset="0"/>
              <a:buChar char="•"/>
            </a:pPr>
            <a:r>
              <a:rPr lang="en-US"/>
              <a:t>Create a new feature flag: “Member Portal”</a:t>
            </a:r>
          </a:p>
          <a:p>
            <a:pPr marL="171450" indent="-171450">
              <a:buFont typeface="Arial" panose="020B0604020202020204" pitchFamily="34" charset="0"/>
              <a:buChar char="•"/>
            </a:pPr>
            <a:r>
              <a:rPr lang="en-US"/>
              <a:t>Get the Production SDK Key</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STEP 2: Add Feature Flag to Web Application</a:t>
            </a:r>
          </a:p>
          <a:p>
            <a:pPr marL="171450" indent="-171450">
              <a:buFont typeface="Arial" panose="020B0604020202020204" pitchFamily="34" charset="0"/>
              <a:buChar char="•"/>
            </a:pPr>
            <a:r>
              <a:rPr lang="en-US"/>
              <a:t>Turn on Work Item Management in Team Project settings under repository</a:t>
            </a:r>
          </a:p>
          <a:p>
            <a:pPr marL="171450" indent="-171450">
              <a:buFont typeface="Arial" panose="020B0604020202020204" pitchFamily="34" charset="0"/>
              <a:buChar char="•"/>
            </a:pPr>
            <a:r>
              <a:rPr lang="en-US"/>
              <a:t>Clone the repo in Visual Studio</a:t>
            </a:r>
          </a:p>
          <a:p>
            <a:pPr marL="171450" indent="-171450">
              <a:buFont typeface="Arial" panose="020B0604020202020204" pitchFamily="34" charset="0"/>
              <a:buChar char="•"/>
            </a:pPr>
            <a:r>
              <a:rPr lang="en-US"/>
              <a:t>Check out the launch-darkly branch and open the PartsUnlimited.sln</a:t>
            </a:r>
          </a:p>
          <a:p>
            <a:pPr marL="171450" indent="-171450">
              <a:buFont typeface="Arial" panose="020B0604020202020204" pitchFamily="34" charset="0"/>
              <a:buChar char="•"/>
            </a:pPr>
            <a:r>
              <a:rPr lang="en-US"/>
              <a:t>Install the </a:t>
            </a:r>
            <a:r>
              <a:rPr lang="en-US" err="1"/>
              <a:t>LaunchDarkly</a:t>
            </a:r>
            <a:r>
              <a:rPr lang="en-US"/>
              <a:t> NuGet Package</a:t>
            </a:r>
          </a:p>
          <a:p>
            <a:pPr marL="171450" indent="-171450">
              <a:buFont typeface="Arial" panose="020B0604020202020204" pitchFamily="34" charset="0"/>
              <a:buChar char="•"/>
            </a:pPr>
            <a:r>
              <a:rPr lang="en-US"/>
              <a:t>Restore all packages and build the app (dotnet restore)</a:t>
            </a:r>
          </a:p>
          <a:p>
            <a:pPr marL="171450" indent="-171450">
              <a:buFont typeface="Arial" panose="020B0604020202020204" pitchFamily="34" charset="0"/>
              <a:buChar char="•"/>
            </a:pPr>
            <a:r>
              <a:rPr lang="en-US"/>
              <a:t>Run the app and you should see the Member Portal in top right</a:t>
            </a:r>
          </a:p>
          <a:p>
            <a:pPr marL="171450" indent="-171450">
              <a:buFont typeface="Arial" panose="020B0604020202020204" pitchFamily="34" charset="0"/>
              <a:buChar char="•"/>
            </a:pPr>
            <a:r>
              <a:rPr lang="en-US"/>
              <a:t>Replace code in </a:t>
            </a:r>
            <a:r>
              <a:rPr lang="en-US" err="1"/>
              <a:t>HomeController</a:t>
            </a:r>
            <a:r>
              <a:rPr lang="en-US"/>
              <a:t> with snippet from HOL. This adds the </a:t>
            </a:r>
            <a:r>
              <a:rPr lang="en-US" err="1"/>
              <a:t>LDClient</a:t>
            </a:r>
            <a:r>
              <a:rPr lang="en-US"/>
              <a:t> object and adds the if statement that uses the launch darkly feature flag. Do the same with </a:t>
            </a:r>
            <a:r>
              <a:rPr lang="en-US" err="1"/>
              <a:t>AccountController</a:t>
            </a:r>
            <a:endParaRPr lang="en-US"/>
          </a:p>
          <a:p>
            <a:pPr marL="171450" indent="-171450">
              <a:buFont typeface="Arial" panose="020B0604020202020204" pitchFamily="34" charset="0"/>
              <a:buChar char="•"/>
            </a:pPr>
            <a:r>
              <a:rPr lang="en-US"/>
              <a:t>Modify Views\Shared\_</a:t>
            </a:r>
            <a:r>
              <a:rPr lang="en-US" err="1"/>
              <a:t>Layout.chtml</a:t>
            </a:r>
            <a:r>
              <a:rPr lang="en-US"/>
              <a:t>, line 55 with </a:t>
            </a:r>
            <a:r>
              <a:rPr lang="en-US" sz="1200" b="0" i="0" kern="1200">
                <a:solidFill>
                  <a:schemeClr val="tx1"/>
                </a:solidFill>
                <a:effectLst/>
                <a:latin typeface="+mn-lt"/>
                <a:ea typeface="+mn-ea"/>
                <a:cs typeface="+mn-cs"/>
              </a:rPr>
              <a:t>@if (</a:t>
            </a:r>
            <a:r>
              <a:rPr lang="en-US" sz="1200" b="0" i="0" kern="1200" err="1">
                <a:solidFill>
                  <a:schemeClr val="tx1"/>
                </a:solidFill>
                <a:effectLst/>
                <a:latin typeface="+mn-lt"/>
                <a:ea typeface="+mn-ea"/>
                <a:cs typeface="+mn-cs"/>
              </a:rPr>
              <a:t>ViewBag.togglevalue</a:t>
            </a:r>
            <a:r>
              <a:rPr lang="en-US" sz="1200" b="0" i="0" kern="1200">
                <a:solidFill>
                  <a:schemeClr val="tx1"/>
                </a:solidFill>
                <a:effectLst/>
                <a:latin typeface="+mn-lt"/>
                <a:ea typeface="+mn-ea"/>
                <a:cs typeface="+mn-cs"/>
              </a:rPr>
              <a:t> == true) { @await </a:t>
            </a:r>
            <a:r>
              <a:rPr lang="en-US" sz="1200" b="0" i="0" kern="1200" err="1">
                <a:solidFill>
                  <a:schemeClr val="tx1"/>
                </a:solidFill>
                <a:effectLst/>
                <a:latin typeface="+mn-lt"/>
                <a:ea typeface="+mn-ea"/>
                <a:cs typeface="+mn-cs"/>
              </a:rPr>
              <a:t>Html.PartialAsync</a:t>
            </a:r>
            <a:r>
              <a:rPr lang="en-US" sz="1200" b="0" i="0" kern="1200">
                <a:solidFill>
                  <a:schemeClr val="tx1"/>
                </a:solidFill>
                <a:effectLst/>
                <a:latin typeface="+mn-lt"/>
                <a:ea typeface="+mn-ea"/>
                <a:cs typeface="+mn-cs"/>
              </a:rPr>
              <a:t>("_Login")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Add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SDK key to </a:t>
            </a:r>
            <a:r>
              <a:rPr lang="en-US" sz="1200" b="0" i="0" kern="1200" err="1">
                <a:solidFill>
                  <a:schemeClr val="tx1"/>
                </a:solidFill>
                <a:effectLst/>
                <a:latin typeface="+mn-lt"/>
                <a:ea typeface="+mn-ea"/>
                <a:cs typeface="+mn-cs"/>
              </a:rPr>
              <a:t>HomeController</a:t>
            </a:r>
            <a:r>
              <a:rPr lang="en-US" sz="1200" b="0" i="0" kern="1200">
                <a:solidFill>
                  <a:schemeClr val="tx1"/>
                </a:solidFill>
                <a:effectLst/>
                <a:latin typeface="+mn-lt"/>
                <a:ea typeface="+mn-ea"/>
                <a:cs typeface="+mn-cs"/>
              </a:rPr>
              <a:t> and </a:t>
            </a:r>
            <a:r>
              <a:rPr lang="en-US" sz="1200" b="0" i="0" kern="1200" err="1">
                <a:solidFill>
                  <a:schemeClr val="tx1"/>
                </a:solidFill>
                <a:effectLst/>
                <a:latin typeface="+mn-lt"/>
                <a:ea typeface="+mn-ea"/>
                <a:cs typeface="+mn-cs"/>
              </a:rPr>
              <a:t>AccountController</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HomeController</a:t>
            </a:r>
            <a:r>
              <a:rPr lang="en-US" sz="1200" b="0" i="0" kern="1200">
                <a:solidFill>
                  <a:schemeClr val="tx1"/>
                </a:solidFill>
                <a:effectLst/>
                <a:latin typeface="+mn-lt"/>
                <a:ea typeface="+mn-ea"/>
                <a:cs typeface="+mn-cs"/>
              </a:rPr>
              <a:t> starts with initializing a static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client. And the methods to view </a:t>
            </a:r>
            <a:r>
              <a:rPr lang="en-US" sz="1200" b="0" i="0" kern="1200" err="1">
                <a:solidFill>
                  <a:schemeClr val="tx1"/>
                </a:solidFill>
                <a:effectLst/>
                <a:latin typeface="+mn-lt"/>
                <a:ea typeface="+mn-ea"/>
                <a:cs typeface="+mn-cs"/>
              </a:rPr>
              <a:t>MemberPOrtal</a:t>
            </a:r>
            <a:r>
              <a:rPr lang="en-US" sz="1200" b="0" i="0" kern="1200">
                <a:solidFill>
                  <a:schemeClr val="tx1"/>
                </a:solidFill>
                <a:effectLst/>
                <a:latin typeface="+mn-lt"/>
                <a:ea typeface="+mn-ea"/>
                <a:cs typeface="+mn-cs"/>
              </a:rPr>
              <a:t> are modified to check the feature flag is on or off. The _</a:t>
            </a:r>
            <a:r>
              <a:rPr lang="en-US" sz="1200" b="0" i="0" kern="1200" err="1">
                <a:solidFill>
                  <a:schemeClr val="tx1"/>
                </a:solidFill>
                <a:effectLst/>
                <a:latin typeface="+mn-lt"/>
                <a:ea typeface="+mn-ea"/>
                <a:cs typeface="+mn-cs"/>
              </a:rPr>
              <a:t>Layout.cshrml</a:t>
            </a:r>
            <a:r>
              <a:rPr lang="en-US" sz="1200" b="0" i="0" kern="1200">
                <a:solidFill>
                  <a:schemeClr val="tx1"/>
                </a:solidFill>
                <a:effectLst/>
                <a:latin typeface="+mn-lt"/>
                <a:ea typeface="+mn-ea"/>
                <a:cs typeface="+mn-cs"/>
              </a:rPr>
              <a:t> page checks the toggle value and renders the link if it is turned 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you request a feature flag, you need to pass in a user object. So we are initializing the user object in the </a:t>
            </a:r>
            <a:r>
              <a:rPr lang="en-US" sz="1200" b="0" i="0" kern="1200" err="1">
                <a:solidFill>
                  <a:schemeClr val="tx1"/>
                </a:solidFill>
                <a:effectLst/>
                <a:latin typeface="+mn-lt"/>
                <a:ea typeface="+mn-ea"/>
                <a:cs typeface="+mn-cs"/>
              </a:rPr>
              <a:t>begtinning</a:t>
            </a:r>
            <a:r>
              <a:rPr lang="en-US" sz="1200" b="0" i="0" kern="1200">
                <a:solidFill>
                  <a:schemeClr val="tx1"/>
                </a:solidFill>
                <a:effectLst/>
                <a:latin typeface="+mn-lt"/>
                <a:ea typeface="+mn-ea"/>
                <a:cs typeface="+mn-cs"/>
              </a:rPr>
              <a:t>. This will be used to check whether a user with a specified key exists in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or not. In real time it might be from a logged in user, or a database, 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We then call </a:t>
            </a:r>
            <a:r>
              <a:rPr lang="en-US" sz="1200" b="0" i="0" kern="1200" err="1">
                <a:solidFill>
                  <a:schemeClr val="tx1"/>
                </a:solidFill>
                <a:effectLst/>
                <a:latin typeface="+mn-lt"/>
                <a:ea typeface="+mn-ea"/>
                <a:cs typeface="+mn-cs"/>
              </a:rPr>
              <a:t>BoolVariation</a:t>
            </a:r>
            <a:r>
              <a:rPr lang="en-US" sz="1200" b="0" i="0" kern="1200">
                <a:solidFill>
                  <a:schemeClr val="tx1"/>
                </a:solidFill>
                <a:effectLst/>
                <a:latin typeface="+mn-lt"/>
                <a:ea typeface="+mn-ea"/>
                <a:cs typeface="+mn-cs"/>
              </a:rPr>
              <a:t> to check the value. If it is true, we set a view data value to its value.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Run the application. Turn the flag on manually and run again.  Turn the flag off.</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 team explorer, navigate to changes and commit/push the code, associating it with the work item</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Open the work item and you can see the commit associated with it.</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STEP 3: AUTOMATICALLY Rollout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feature flags during release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First, we need a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access token to integrate with Azure DevOps.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Azure DevOps | Project Settings | Pipelines | Service Connections | New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Service Connection and create a new service connection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Open work item and view Launch Darkly tab, select the feature flag</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Configure the release pipeline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Execute the build and it should also release and enable the flag</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25</a:t>
            </a:fld>
            <a:endParaRPr lang="en-US"/>
          </a:p>
        </p:txBody>
      </p:sp>
    </p:spTree>
    <p:extLst>
      <p:ext uri="{BB962C8B-B14F-4D97-AF65-F5344CB8AC3E}">
        <p14:creationId xmlns:p14="http://schemas.microsoft.com/office/powerpoint/2010/main" val="13234721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Ahhhh</a:t>
            </a:r>
            <a:r>
              <a:rPr lang="en-US"/>
              <a:t>, but, as wonderful as feature flags are, you do have to be careful with them</a:t>
            </a:r>
          </a:p>
          <a:p>
            <a:endParaRPr lang="en-US"/>
          </a:p>
          <a:p>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26</a:t>
            </a:fld>
            <a:endParaRPr lang="en-US"/>
          </a:p>
        </p:txBody>
      </p:sp>
    </p:spTree>
    <p:extLst>
      <p:ext uri="{BB962C8B-B14F-4D97-AF65-F5344CB8AC3E}">
        <p14:creationId xmlns:p14="http://schemas.microsoft.com/office/powerpoint/2010/main" val="1815238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Seriously, what could go wrong with Feature Flags?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Well, in 2013, we had this new service called Visual Studio Online (aka VSTS, AKA Azure DevOps) that we wanted to show a bunch of new feature work off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had all the new features hidden behind feature flags.  Right before the keynote, we turned on ALL the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And things did not go well.  We brought the service down for 8 hours, and it took almost a week to get the service stable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endParaRPr lang="en-US" i="0"/>
          </a:p>
          <a:p>
            <a:endParaRPr lang="en-US"/>
          </a:p>
          <a:p>
            <a:endParaRPr lang="en-US"/>
          </a:p>
        </p:txBody>
      </p:sp>
      <p:sp>
        <p:nvSpPr>
          <p:cNvPr id="4" name="Slide Number Placeholder 3"/>
          <p:cNvSpPr>
            <a:spLocks noGrp="1"/>
          </p:cNvSpPr>
          <p:nvPr>
            <p:ph type="sldNum" sz="quarter" idx="10"/>
          </p:nvPr>
        </p:nvSpPr>
        <p:spPr/>
        <p:txBody>
          <a:bodyPr/>
          <a:lstStyle/>
          <a:p>
            <a:fld id="{FA6FAB03-B802-4E0F-A180-300352E7C857}" type="slidenum">
              <a:rPr lang="en-US" smtClean="0"/>
              <a:t>27</a:t>
            </a:fld>
            <a:endParaRPr lang="en-US"/>
          </a:p>
        </p:txBody>
      </p:sp>
    </p:spTree>
    <p:extLst>
      <p:ext uri="{BB962C8B-B14F-4D97-AF65-F5344CB8AC3E}">
        <p14:creationId xmlns:p14="http://schemas.microsoft.com/office/powerpoint/2010/main" val="1466844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We only had TFS SU1 and SPS at the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What went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turned on all the flags the morning of the event, on the only instance we had of the service at the time.  And while we had done testing, we had not predicted the interactions that would happen when turning on all the features at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 on new features via feature flags incrementally.  And we always make sure any new features are turned on completely at least 24 hours ahead of an event.</a:t>
            </a:r>
            <a:endParaRPr lang="en-US" i="0"/>
          </a:p>
          <a:p>
            <a:endParaRPr lang="en-US"/>
          </a:p>
        </p:txBody>
      </p:sp>
      <p:sp>
        <p:nvSpPr>
          <p:cNvPr id="4" name="Slide Number Placeholder 3"/>
          <p:cNvSpPr>
            <a:spLocks noGrp="1"/>
          </p:cNvSpPr>
          <p:nvPr>
            <p:ph type="sldNum" sz="quarter" idx="10"/>
          </p:nvPr>
        </p:nvSpPr>
        <p:spPr/>
        <p:txBody>
          <a:bodyPr/>
          <a:lstStyle/>
          <a:p>
            <a:fld id="{FA6FAB03-B802-4E0F-A180-300352E7C857}" type="slidenum">
              <a:rPr lang="en-US" smtClean="0"/>
              <a:t>28</a:t>
            </a:fld>
            <a:endParaRPr lang="en-US"/>
          </a:p>
        </p:txBody>
      </p:sp>
    </p:spTree>
    <p:extLst>
      <p:ext uri="{BB962C8B-B14F-4D97-AF65-F5344CB8AC3E}">
        <p14:creationId xmlns:p14="http://schemas.microsoft.com/office/powerpoint/2010/main" val="18774600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Something else to remember is that feature flags are technical debt.  They are new code you are adding to your system.  If you decide to use feature flags, you need to have a system in place where you review all the feature flags currently in your environment.</a:t>
            </a:r>
          </a:p>
          <a:p>
            <a:endParaRPr lang="en-US"/>
          </a:p>
          <a:p>
            <a:r>
              <a:rPr lang="en-US"/>
              <a:t>You need to also be very diligent about removing old flags and their supporting infrastructure.  Once a feature has been “turned on permanently” for everyone, you don’t need that feature flag anymore, and you don’t need the old infrastructure code anymore.  Make sure to clean up after yourself.  Otherwise, supporting your code base will slowly turn into a nightmare.</a:t>
            </a:r>
          </a:p>
        </p:txBody>
      </p:sp>
      <p:sp>
        <p:nvSpPr>
          <p:cNvPr id="4" name="Slide Number Placeholder 3"/>
          <p:cNvSpPr>
            <a:spLocks noGrp="1"/>
          </p:cNvSpPr>
          <p:nvPr>
            <p:ph type="sldNum" sz="quarter" idx="5"/>
          </p:nvPr>
        </p:nvSpPr>
        <p:spPr/>
        <p:txBody>
          <a:bodyPr/>
          <a:lstStyle/>
          <a:p>
            <a:fld id="{470171FF-96A1-7D4A-AA25-C4377DE34A9D}" type="slidenum">
              <a:rPr lang="en-US" smtClean="0"/>
              <a:t>29</a:t>
            </a:fld>
            <a:endParaRPr lang="en-US"/>
          </a:p>
        </p:txBody>
      </p:sp>
    </p:spTree>
    <p:extLst>
      <p:ext uri="{BB962C8B-B14F-4D97-AF65-F5344CB8AC3E}">
        <p14:creationId xmlns:p14="http://schemas.microsoft.com/office/powerpoint/2010/main" val="495268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we’ve talked about a lot of things during this session.  Let’s see if we can wrap it up succinctly. </a:t>
            </a:r>
          </a:p>
          <a:p>
            <a:endParaRPr lang="en-US"/>
          </a:p>
          <a:p>
            <a:r>
              <a:rPr lang="en-US"/>
              <a:t>**CLICK**</a:t>
            </a:r>
          </a:p>
          <a:p>
            <a:r>
              <a:rPr lang="en-US" err="1"/>
              <a:t>Devops</a:t>
            </a:r>
            <a:r>
              <a:rPr lang="en-US"/>
              <a:t> is awesome</a:t>
            </a:r>
          </a:p>
          <a:p>
            <a:endParaRPr lang="en-US"/>
          </a:p>
          <a:p>
            <a:r>
              <a:rPr lang="en-US"/>
              <a:t>**CLICK**</a:t>
            </a:r>
          </a:p>
          <a:p>
            <a:endParaRPr lang="en-US"/>
          </a:p>
          <a:p>
            <a:r>
              <a:rPr lang="en-US"/>
              <a:t>Feature Flags are awesome</a:t>
            </a:r>
          </a:p>
          <a:p>
            <a:endParaRPr lang="en-US"/>
          </a:p>
          <a:p>
            <a:r>
              <a:rPr lang="en-US"/>
              <a:t>**CLICK**</a:t>
            </a:r>
          </a:p>
          <a:p>
            <a:endParaRPr lang="en-US"/>
          </a:p>
          <a:p>
            <a:r>
              <a:rPr lang="en-US"/>
              <a:t>There are multiple feature flag frameworks available to help you get started, both free and consumer</a:t>
            </a:r>
          </a:p>
          <a:p>
            <a:endParaRPr lang="en-US"/>
          </a:p>
          <a:p>
            <a:r>
              <a:rPr lang="en-US"/>
              <a:t>**CLICK**</a:t>
            </a:r>
          </a:p>
          <a:p>
            <a:endParaRPr lang="en-US"/>
          </a:p>
          <a:p>
            <a:r>
              <a:rPr lang="en-US"/>
              <a:t>Remember, no one rides for free.  Feature flags are technical debt, and need to be watched carefully.  In the words of Uncle Ben, “With great power comes great responsibility:</a:t>
            </a:r>
          </a:p>
        </p:txBody>
      </p:sp>
      <p:sp>
        <p:nvSpPr>
          <p:cNvPr id="4" name="Slide Number Placeholder 3"/>
          <p:cNvSpPr>
            <a:spLocks noGrp="1"/>
          </p:cNvSpPr>
          <p:nvPr>
            <p:ph type="sldNum" sz="quarter" idx="5"/>
          </p:nvPr>
        </p:nvSpPr>
        <p:spPr/>
        <p:txBody>
          <a:bodyPr/>
          <a:lstStyle/>
          <a:p>
            <a:fld id="{470171FF-96A1-7D4A-AA25-C4377DE34A9D}" type="slidenum">
              <a:rPr lang="en-US" smtClean="0"/>
              <a:t>30</a:t>
            </a:fld>
            <a:endParaRPr lang="en-US"/>
          </a:p>
        </p:txBody>
      </p:sp>
    </p:spTree>
    <p:extLst>
      <p:ext uri="{BB962C8B-B14F-4D97-AF65-F5344CB8AC3E}">
        <p14:creationId xmlns:p14="http://schemas.microsoft.com/office/powerpoint/2010/main" val="864072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8/7/2019 7:06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 a Microsoft DevOps Architect on the DevOps Customer Advisory Team at Microsoft. My team’s mission is to go out and help our top customers get more “</a:t>
            </a:r>
            <a:r>
              <a:rPr lang="en-GB" err="1"/>
              <a:t>devops</a:t>
            </a:r>
            <a:r>
              <a:rPr lang="en-GB"/>
              <a:t>-y”. My team is also a part of the larger Azure DevOps team at Microsoft, which is our set of services to provide everything a developer needs to create good quality applications</a:t>
            </a:r>
          </a:p>
          <a:p>
            <a:endParaRPr lang="en-GB"/>
          </a:p>
          <a:p>
            <a:r>
              <a:rPr lang="en-GB"/>
              <a:t>**CLICK**</a:t>
            </a:r>
          </a:p>
          <a:p>
            <a:endParaRPr lang="en-GB"/>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8/7/2019 7:06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830839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70171FF-96A1-7D4A-AA25-C4377DE34A9D}" type="slidenum">
              <a:rPr lang="en-US" smtClean="0"/>
              <a:t>34</a:t>
            </a:fld>
            <a:endParaRPr lang="en-US"/>
          </a:p>
        </p:txBody>
      </p:sp>
    </p:spTree>
    <p:extLst>
      <p:ext uri="{BB962C8B-B14F-4D97-AF65-F5344CB8AC3E}">
        <p14:creationId xmlns:p14="http://schemas.microsoft.com/office/powerpoint/2010/main" val="1047493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first, and most importantly, I am from Tupelo, MS. Does anyone know what Tupelo, MS is world-famous for?</a:t>
            </a:r>
          </a:p>
          <a:p>
            <a:endParaRPr lang="en-US"/>
          </a:p>
          <a:p>
            <a:r>
              <a:rPr lang="en-US"/>
              <a:t>We are a small 35K town in north-east MS, and we get about 10K+ people a year that come to my small town, many from Europe.</a:t>
            </a:r>
          </a:p>
          <a:p>
            <a:endParaRPr lang="en-US"/>
          </a:p>
          <a:p>
            <a:r>
              <a:rPr lang="en-US"/>
              <a:t>**CLICK**</a:t>
            </a:r>
          </a:p>
          <a:p>
            <a:endParaRPr lang="en-US"/>
          </a:p>
          <a:p>
            <a:r>
              <a:rPr lang="en-US"/>
              <a:t>We are the birth-place of Elvis Presley.</a:t>
            </a:r>
          </a:p>
        </p:txBody>
      </p:sp>
      <p:sp>
        <p:nvSpPr>
          <p:cNvPr id="4" name="Slide Number Placeholder 3"/>
          <p:cNvSpPr>
            <a:spLocks noGrp="1"/>
          </p:cNvSpPr>
          <p:nvPr>
            <p:ph type="sldNum" sz="quarter" idx="5"/>
          </p:nvPr>
        </p:nvSpPr>
        <p:spPr/>
        <p:txBody>
          <a:bodyPr/>
          <a:lstStyle/>
          <a:p>
            <a:fld id="{470171FF-96A1-7D4A-AA25-C4377DE34A9D}" type="slidenum">
              <a:rPr lang="en-US" smtClean="0"/>
              <a:t>4</a:t>
            </a:fld>
            <a:endParaRPr lang="en-US"/>
          </a:p>
        </p:txBody>
      </p:sp>
    </p:spTree>
    <p:extLst>
      <p:ext uri="{BB962C8B-B14F-4D97-AF65-F5344CB8AC3E}">
        <p14:creationId xmlns:p14="http://schemas.microsoft.com/office/powerpoint/2010/main" val="122739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the agenda for today’s talk</a:t>
            </a:r>
          </a:p>
          <a:p>
            <a:endParaRPr lang="en-US"/>
          </a:p>
          <a:p>
            <a:r>
              <a:rPr lang="en-US"/>
              <a:t>**CLICK**</a:t>
            </a:r>
          </a:p>
          <a:p>
            <a:endParaRPr lang="en-US"/>
          </a:p>
          <a:p>
            <a:r>
              <a:rPr lang="en-US"/>
              <a:t>First, we will perform some level-settings, so we are all on the same page.</a:t>
            </a:r>
          </a:p>
          <a:p>
            <a:endParaRPr lang="en-US"/>
          </a:p>
          <a:p>
            <a:pPr marL="171450" indent="-171450">
              <a:buFont typeface="Arial" panose="020B0604020202020204" pitchFamily="34" charset="0"/>
              <a:buChar char="•"/>
            </a:pPr>
            <a:r>
              <a:rPr lang="en-US"/>
              <a:t>What are feature flags</a:t>
            </a:r>
          </a:p>
          <a:p>
            <a:pPr marL="171450" indent="-171450">
              <a:buFont typeface="Arial" panose="020B0604020202020204" pitchFamily="34" charset="0"/>
              <a:buChar char="•"/>
            </a:pPr>
            <a:r>
              <a:rPr lang="en-US"/>
              <a:t>Why do we care</a:t>
            </a:r>
          </a:p>
          <a:p>
            <a:pPr marL="171450" indent="-171450">
              <a:buFont typeface="Arial" panose="020B0604020202020204" pitchFamily="34" charset="0"/>
              <a:buChar char="•"/>
            </a:pPr>
            <a:r>
              <a:rPr lang="en-US"/>
              <a:t>The different types of feature flags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p>
          <a:p>
            <a:pPr marL="0" indent="0">
              <a:buFont typeface="Arial" panose="020B0604020202020204" pitchFamily="34" charset="0"/>
              <a:buNone/>
            </a:pPr>
            <a:r>
              <a:rPr lang="en-US"/>
              <a:t>Next, we will discuss feature flag frameworks, which are implementations of feature flags that you can start using right now.  Some are free, some have a cost, and each of them implements feature flags slightly differently.</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cs typeface="Calibri" panose="020F0502020204030204"/>
            </a:endParaRPr>
          </a:p>
          <a:p>
            <a:endParaRPr lang="en-US"/>
          </a:p>
          <a:p>
            <a:r>
              <a:rPr lang="en-US"/>
              <a:t>In this section, we are going to look at a preview framework from the Microsoft Azure team, called Azure App Configuration, that can be used for both app configuration management, as well as feature flag management.</a:t>
            </a:r>
            <a:endParaRPr lang="en-US">
              <a:cs typeface="Calibri" panose="020F0502020204030204"/>
            </a:endParaRPr>
          </a:p>
          <a:p>
            <a:endParaRPr lang="en-US"/>
          </a:p>
          <a:p>
            <a:pPr marL="0" indent="0">
              <a:buFont typeface="Arial" panose="020B0604020202020204" pitchFamily="34" charset="0"/>
              <a:buNone/>
            </a:pPr>
            <a:r>
              <a:rPr lang="en-US"/>
              <a:t>Then we will start talking about Feature Flag as a Service.  One of the biggest players in this space right now is </a:t>
            </a:r>
            <a:r>
              <a:rPr lang="en-US" err="1"/>
              <a:t>LaunchDarkly</a:t>
            </a:r>
            <a:r>
              <a:rPr lang="en-US"/>
              <a:t>.  We will take a spin through their tool and see how their implementation of Feature Flags holds up.</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p>
          <a:p>
            <a:pPr marL="0" indent="0">
              <a:buFont typeface="Arial" panose="020B0604020202020204" pitchFamily="34" charset="0"/>
              <a:buNone/>
            </a:pPr>
            <a:r>
              <a:rPr lang="en-US"/>
              <a:t>Finally, we will wrap up with a look at the dark side of feature flags, some things to be aware of, and some general session conclusions.</a:t>
            </a:r>
          </a:p>
          <a:p>
            <a:pPr marL="0" indent="0">
              <a:buFont typeface="Arial" panose="020B0604020202020204" pitchFamily="34" charset="0"/>
              <a:buNone/>
            </a:pPr>
            <a:endParaRPr lang="en-US"/>
          </a:p>
          <a:p>
            <a:r>
              <a:rPr lang="en-US"/>
              <a:t>Sound good?  Allright, let’s go!</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5"/>
          </p:nvPr>
        </p:nvSpPr>
        <p:spPr/>
        <p:txBody>
          <a:bodyPr/>
          <a:lstStyle/>
          <a:p>
            <a:fld id="{470171FF-96A1-7D4A-AA25-C4377DE34A9D}" type="slidenum">
              <a:rPr lang="en-US" smtClean="0"/>
              <a:t>5</a:t>
            </a:fld>
            <a:endParaRPr lang="en-US"/>
          </a:p>
        </p:txBody>
      </p:sp>
    </p:spTree>
    <p:extLst>
      <p:ext uri="{BB962C8B-B14F-4D97-AF65-F5344CB8AC3E}">
        <p14:creationId xmlns:p14="http://schemas.microsoft.com/office/powerpoint/2010/main" val="3255914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year for the past several years DORA, the DevOps Research and Assessment team, as released their State of DevOps report.</a:t>
            </a:r>
          </a:p>
          <a:p>
            <a:endParaRPr lang="en-US"/>
          </a:p>
          <a:p>
            <a:r>
              <a:rPr lang="en-US"/>
              <a:t>One of the findings in this report is that “High Performing teams continue to achieve both faster throughput and better stability”.</a:t>
            </a:r>
          </a:p>
          <a:p>
            <a:endParaRPr lang="en-US"/>
          </a:p>
          <a:p>
            <a:r>
              <a:rPr lang="en-US"/>
              <a:t>This means that teams that are in the DevOps zone, and achieving at a high level, are:</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Deploying code faster, usually multiple times a day</a:t>
            </a:r>
          </a:p>
          <a:p>
            <a:pPr marL="171450" indent="-171450">
              <a:buFont typeface="Arial" panose="020B0604020202020204" pitchFamily="34" charset="0"/>
              <a:buChar char="•"/>
            </a:pPr>
            <a:r>
              <a:rPr lang="en-US"/>
              <a:t>Deploying more stable code</a:t>
            </a:r>
          </a:p>
          <a:p>
            <a:pPr marL="171450" indent="-171450">
              <a:buFont typeface="Arial" panose="020B0604020202020204" pitchFamily="34" charset="0"/>
              <a:buChar char="•"/>
            </a:pPr>
            <a:r>
              <a:rPr lang="en-US"/>
              <a:t>Able to resolve instability issues faster than teams that are not high-performing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Let’s look at some stats.</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94121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High-performing teams deploy code 46x more frequently. That is a different of multiple times a day vs one a week or once a month.</a:t>
            </a:r>
          </a:p>
          <a:p>
            <a:endParaRPr lang="en-US"/>
          </a:p>
          <a:p>
            <a:r>
              <a:rPr lang="en-US"/>
              <a:t>Because they are deploying code so frequently, high-performing teams also have a 440x faster lead time from commit to deployment of the code in that commit. </a:t>
            </a:r>
          </a:p>
          <a:p>
            <a:endParaRPr lang="en-US"/>
          </a:p>
          <a:p>
            <a:r>
              <a:rPr lang="en-US"/>
              <a:t>That means the code you commit can be deployed in less than an hour, instead of maybe sometime in the next couple of weeks or months.</a:t>
            </a:r>
          </a:p>
          <a:p>
            <a:endParaRPr lang="en-US"/>
          </a:p>
          <a:p>
            <a:r>
              <a:rPr lang="en-US"/>
              <a:t>These are not made up numbers, these are honest-to-goodness real hard data from companies that are excelling at DevOps.</a:t>
            </a:r>
          </a:p>
          <a:p>
            <a:endParaRPr lang="en-US"/>
          </a:p>
          <a:p>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34776518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more numbers</a:t>
            </a:r>
          </a:p>
          <a:p>
            <a:endParaRPr lang="en-US"/>
          </a:p>
          <a:p>
            <a:r>
              <a:rPr lang="en-US"/>
              <a:t>High-performing teams have a 96x faster mean time to recover from downtime.  This means they will recover from issues in less than an hour, as opposed to several days.</a:t>
            </a:r>
          </a:p>
          <a:p>
            <a:endParaRPr lang="en-US"/>
          </a:p>
          <a:p>
            <a:r>
              <a:rPr lang="en-US"/>
              <a:t>Also, because they are doing more frequent code commits and deploys, it is 5x less likely that their changes will fail.</a:t>
            </a:r>
          </a:p>
          <a:p>
            <a:endParaRPr lang="en-US"/>
          </a:p>
          <a:p>
            <a:r>
              <a:rPr lang="en-US"/>
              <a:t>But how is that possible? How are these teams able to commit changes faster to the master branch, deploy those changes faster, recover faster, and fail less?</a:t>
            </a:r>
          </a:p>
          <a:p>
            <a:endParaRPr lang="en-US"/>
          </a:p>
          <a:p>
            <a:r>
              <a:rPr lang="en-US"/>
              <a:t>The answer, of course, is the over-arching power of DevOps.  Part of that is one of the tools in the DevOps arsenal, and that tool is the Feature Flag.</a:t>
            </a:r>
          </a:p>
          <a:p>
            <a:endParaRPr lang="en-US"/>
          </a:p>
          <a:p>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309524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the basics.  What is a Feature Flag (also known as a Feature Toggle)?</a:t>
            </a:r>
          </a:p>
          <a:p>
            <a:endParaRPr lang="en-US"/>
          </a:p>
          <a:p>
            <a:r>
              <a:rPr lang="en-US"/>
              <a:t>**CLICK**</a:t>
            </a:r>
          </a:p>
          <a:p>
            <a:endParaRPr lang="en-US"/>
          </a:p>
          <a:p>
            <a:r>
              <a:rPr lang="en-US"/>
              <a:t>A feature flag is a way of hiding code that isn’t ready for production yet.  There could be multiple reasons that your code is ready for production:</a:t>
            </a:r>
          </a:p>
          <a:p>
            <a:endParaRPr lang="en-US"/>
          </a:p>
          <a:p>
            <a:pPr marL="171450" indent="-171450">
              <a:buFont typeface="Arial" panose="020B0604020202020204" pitchFamily="34" charset="0"/>
              <a:buChar char="•"/>
            </a:pPr>
            <a:r>
              <a:rPr lang="en-US"/>
              <a:t>The feature isn’t complete yet, so you don’t want users to access it</a:t>
            </a:r>
          </a:p>
          <a:p>
            <a:pPr marL="171450" indent="-171450">
              <a:buFont typeface="Arial" panose="020B0604020202020204" pitchFamily="34" charset="0"/>
              <a:buChar char="•"/>
            </a:pPr>
            <a:r>
              <a:rPr lang="en-US"/>
              <a:t>The feature is ready, but you are holding it back until a particular launch day</a:t>
            </a:r>
          </a:p>
          <a:p>
            <a:pPr marL="171450" indent="-171450">
              <a:buFont typeface="Arial" panose="020B0604020202020204" pitchFamily="34" charset="0"/>
              <a:buChar char="•"/>
            </a:pPr>
            <a:r>
              <a:rPr lang="en-US"/>
              <a:t>The feature is ready, but you want to roll it out to a small number of users and slowly increase its blast radius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p>
          <a:p>
            <a:pPr marL="0" indent="0">
              <a:buFont typeface="Arial" panose="020B0604020202020204" pitchFamily="34" charset="0"/>
              <a:buNone/>
            </a:pPr>
            <a:r>
              <a:rPr lang="en-US"/>
              <a:t>But at its core, the feature flag is an “if” statement.  “If” the flag is enabled, then follow this particular code path. Now, behind the scenes, the feature flag may be doing some more complicated stuff, such as talking to a backend database to determine if and when the flag should be enabled, but at its basic core, you add an “if” statement to your code that evaluates the flag</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9</a:t>
            </a:fld>
            <a:endParaRPr lang="en-US"/>
          </a:p>
        </p:txBody>
      </p:sp>
    </p:spTree>
    <p:extLst>
      <p:ext uri="{BB962C8B-B14F-4D97-AF65-F5344CB8AC3E}">
        <p14:creationId xmlns:p14="http://schemas.microsoft.com/office/powerpoint/2010/main" val="51137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906F911-B8F3-1042-B226-54911C0C3F55}"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846930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6F911-B8F3-1042-B226-54911C0C3F55}"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635723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6F911-B8F3-1042-B226-54911C0C3F55}"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1369133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222583"/>
            <a:ext cx="11336039" cy="758021"/>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04156650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536580"/>
            <a:ext cx="4572000" cy="997196"/>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5720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406411" y="1067494"/>
            <a:ext cx="5588798" cy="4893691"/>
          </a:xfrm>
          <a:prstGeom prst="rect">
            <a:avLst/>
          </a:prstGeom>
        </p:spPr>
      </p:pic>
    </p:spTree>
    <p:extLst>
      <p:ext uri="{BB962C8B-B14F-4D97-AF65-F5344CB8AC3E}">
        <p14:creationId xmlns:p14="http://schemas.microsoft.com/office/powerpoint/2010/main" val="3180880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5" y="6177868"/>
            <a:ext cx="1828800" cy="672712"/>
          </a:xfrm>
          <a:prstGeom prst="rect">
            <a:avLst/>
          </a:prstGeom>
        </p:spPr>
      </p:pic>
    </p:spTree>
    <p:extLst>
      <p:ext uri="{BB962C8B-B14F-4D97-AF65-F5344CB8AC3E}">
        <p14:creationId xmlns:p14="http://schemas.microsoft.com/office/powerpoint/2010/main" val="334265064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itle 1"/>
          <p:cNvSpPr>
            <a:spLocks noGrp="1"/>
          </p:cNvSpPr>
          <p:nvPr>
            <p:ph type="ctrTitle" hasCustomPrompt="1"/>
          </p:nvPr>
        </p:nvSpPr>
        <p:spPr>
          <a:xfrm>
            <a:off x="0" y="2"/>
            <a:ext cx="12192000" cy="766364"/>
          </a:xfrm>
        </p:spPr>
        <p:txBody>
          <a:bodyPr lIns="457200" tIns="320040" rIns="457200" bIns="0" anchor="t" anchorCtr="0">
            <a:spAutoFit/>
          </a:bodyPr>
          <a:lstStyle>
            <a:lvl1pPr algn="ctr">
              <a:lnSpc>
                <a:spcPct val="90000"/>
              </a:lnSpc>
              <a:defRPr sz="3200" baseline="0">
                <a:solidFill>
                  <a:srgbClr val="FFAD1A"/>
                </a:solidFill>
              </a:defRPr>
            </a:lvl1pPr>
          </a:lstStyle>
          <a:p>
            <a:r>
              <a:rPr lang="en-US"/>
              <a:t>Click to edit Master title style maybe it goes to two lines</a:t>
            </a:r>
          </a:p>
        </p:txBody>
      </p:sp>
      <p:sp>
        <p:nvSpPr>
          <p:cNvPr id="6" name="Slide Number Placeholder 11"/>
          <p:cNvSpPr>
            <a:spLocks noGrp="1"/>
          </p:cNvSpPr>
          <p:nvPr>
            <p:ph type="sldNum" sz="quarter" idx="12"/>
          </p:nvPr>
        </p:nvSpPr>
        <p:spPr>
          <a:xfrm>
            <a:off x="11281834" y="6283486"/>
            <a:ext cx="910167" cy="574516"/>
          </a:xfrm>
        </p:spPr>
        <p:txBody>
          <a:bodyPr lIns="91440" rIns="91440"/>
          <a:lstStyle>
            <a:lvl1pPr algn="ctr">
              <a:defRPr b="0" i="0">
                <a:latin typeface="Segoe Light" panose="020B0302040504020203" pitchFamily="34" charset="0"/>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28490913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03D Pic FULL + Quote Dark">
    <p:bg>
      <p:bgPr>
        <a:solidFill>
          <a:srgbClr val="21212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1302664"/>
            <a:ext cx="12192000" cy="4265699"/>
          </a:xfrm>
        </p:spPr>
        <p:txBody>
          <a:bodyPr anchor="ctr"/>
          <a:lstStyle>
            <a:lvl1pPr algn="ctr">
              <a:defRPr baseline="0">
                <a:solidFill>
                  <a:srgbClr val="FF0000"/>
                </a:solidFill>
              </a:defRPr>
            </a:lvl1pPr>
          </a:lstStyle>
          <a:p>
            <a:r>
              <a:rPr lang="en-US"/>
              <a:t>Drag picture to placeholder or click icon to add.</a:t>
            </a:r>
          </a:p>
          <a:p>
            <a:r>
              <a:rPr lang="en-US"/>
              <a:t>To reduce opacity, go to Format Picture tab (next to Home) </a:t>
            </a:r>
            <a:br>
              <a:rPr lang="en-US"/>
            </a:br>
            <a:r>
              <a:rPr lang="en-US"/>
              <a:t>and move the Transparency slider to about 80% (2 notches from the right). </a:t>
            </a:r>
            <a:br>
              <a:rPr lang="en-US"/>
            </a:br>
            <a:r>
              <a:rPr lang="en-US"/>
              <a:t>Alternatively, you can right click the image, go to Format Shape &gt; Adjust Picture and </a:t>
            </a:r>
            <a:br>
              <a:rPr lang="en-US"/>
            </a:br>
            <a:r>
              <a:rPr lang="en-US"/>
              <a:t>use the Transparency slider there, or just type in 80% and then hit OK to apply.</a:t>
            </a:r>
          </a:p>
        </p:txBody>
      </p:sp>
      <p:sp>
        <p:nvSpPr>
          <p:cNvPr id="7" name="Text Placeholder 13"/>
          <p:cNvSpPr>
            <a:spLocks noGrp="1"/>
          </p:cNvSpPr>
          <p:nvPr>
            <p:ph type="body" sz="quarter" idx="18"/>
          </p:nvPr>
        </p:nvSpPr>
        <p:spPr>
          <a:xfrm>
            <a:off x="0" y="759501"/>
            <a:ext cx="12192000" cy="5351699"/>
          </a:xfrm>
        </p:spPr>
        <p:txBody>
          <a:bodyPr lIns="731520" tIns="182880" rIns="457200" bIns="91440" anchor="ctr">
            <a:normAutofit/>
          </a:bodyPr>
          <a:lstStyle>
            <a:lvl1pPr algn="l">
              <a:lnSpc>
                <a:spcPct val="100000"/>
              </a:lnSpc>
              <a:spcAft>
                <a:spcPts val="1600"/>
              </a:spcAft>
              <a:defRPr sz="5867" b="1" spc="-93">
                <a:solidFill>
                  <a:srgbClr val="FFFFFF"/>
                </a:solidFill>
              </a:defRPr>
            </a:lvl1pPr>
            <a:lvl2pPr algn="l">
              <a:spcBef>
                <a:spcPts val="800"/>
              </a:spcBef>
              <a:defRPr>
                <a:solidFill>
                  <a:srgbClr val="FFFF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928640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Point with Illustration">
  <p:cSld name="Big Point with Illustration">
    <p:bg>
      <p:bgPr>
        <a:solidFill>
          <a:srgbClr val="091E42"/>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6728166" y="1488282"/>
            <a:ext cx="4572001" cy="3881601"/>
          </a:xfrm>
          <a:prstGeom prst="rect">
            <a:avLst/>
          </a:prstGeom>
          <a:noFill/>
          <a:ln>
            <a:noFill/>
          </a:ln>
        </p:spPr>
        <p:txBody>
          <a:bodyPr spcFirstLastPara="1" wrap="square" lIns="91425" tIns="91425" rIns="91425" bIns="91425" anchor="ctr" anchorCtr="0"/>
          <a:lstStyle>
            <a:lvl1pPr marL="609585" marR="0" lvl="0" indent="-304792" algn="l" rtl="0">
              <a:lnSpc>
                <a:spcPct val="100000"/>
              </a:lnSpc>
              <a:spcBef>
                <a:spcPts val="0"/>
              </a:spcBef>
              <a:spcAft>
                <a:spcPts val="0"/>
              </a:spcAft>
              <a:buClr>
                <a:srgbClr val="FFFFFF"/>
              </a:buClr>
              <a:buSzPts val="4500"/>
              <a:buFont typeface="Helvetica Neue"/>
              <a:buNone/>
              <a:defRPr sz="6000" b="1" i="0" u="none" strike="noStrike" cap="none">
                <a:solidFill>
                  <a:srgbClr val="FFFFFF"/>
                </a:solidFill>
                <a:latin typeface="Libre Franklin"/>
                <a:ea typeface="Libre Franklin"/>
                <a:cs typeface="Libre Franklin"/>
                <a:sym typeface="Libre Franklin"/>
              </a:defRPr>
            </a:lvl1pPr>
            <a:lvl2pPr marL="1219170" marR="0" lvl="1" indent="-685783" algn="l" rtl="0">
              <a:lnSpc>
                <a:spcPct val="100000"/>
              </a:lnSpc>
              <a:spcBef>
                <a:spcPts val="0"/>
              </a:spcBef>
              <a:spcAft>
                <a:spcPts val="0"/>
              </a:spcAft>
              <a:buClr>
                <a:srgbClr val="FFFFFF"/>
              </a:buClr>
              <a:buSzPts val="4500"/>
              <a:buFont typeface="Helvetica Neue"/>
              <a:buChar char="•"/>
              <a:defRPr sz="6000" b="1" i="0" u="none" strike="noStrike" cap="none">
                <a:solidFill>
                  <a:srgbClr val="FFFFFF"/>
                </a:solidFill>
                <a:latin typeface="Libre Franklin"/>
                <a:ea typeface="Libre Franklin"/>
                <a:cs typeface="Libre Franklin"/>
                <a:sym typeface="Libre Franklin"/>
              </a:defRPr>
            </a:lvl2pPr>
            <a:lvl3pPr marL="1828754" marR="0" lvl="2" indent="-685783" algn="l" rtl="0">
              <a:lnSpc>
                <a:spcPct val="100000"/>
              </a:lnSpc>
              <a:spcBef>
                <a:spcPts val="0"/>
              </a:spcBef>
              <a:spcAft>
                <a:spcPts val="0"/>
              </a:spcAft>
              <a:buClr>
                <a:srgbClr val="FFFFFF"/>
              </a:buClr>
              <a:buSzPts val="4500"/>
              <a:buFont typeface="Helvetica Neue"/>
              <a:buChar char="•"/>
              <a:defRPr sz="6000" b="1" i="0" u="none" strike="noStrike" cap="none">
                <a:solidFill>
                  <a:srgbClr val="FFFFFF"/>
                </a:solidFill>
                <a:latin typeface="Libre Franklin"/>
                <a:ea typeface="Libre Franklin"/>
                <a:cs typeface="Libre Franklin"/>
                <a:sym typeface="Libre Franklin"/>
              </a:defRPr>
            </a:lvl3pPr>
            <a:lvl4pPr marL="2438339" marR="0" lvl="3" indent="-685783" algn="l" rtl="0">
              <a:lnSpc>
                <a:spcPct val="100000"/>
              </a:lnSpc>
              <a:spcBef>
                <a:spcPts val="0"/>
              </a:spcBef>
              <a:spcAft>
                <a:spcPts val="0"/>
              </a:spcAft>
              <a:buClr>
                <a:srgbClr val="FFFFFF"/>
              </a:buClr>
              <a:buSzPts val="4500"/>
              <a:buFont typeface="Helvetica Neue"/>
              <a:buChar char="•"/>
              <a:defRPr sz="6000" b="1" i="0" u="none" strike="noStrike" cap="none">
                <a:solidFill>
                  <a:srgbClr val="FFFFFF"/>
                </a:solidFill>
                <a:latin typeface="Libre Franklin"/>
                <a:ea typeface="Libre Franklin"/>
                <a:cs typeface="Libre Franklin"/>
                <a:sym typeface="Libre Franklin"/>
              </a:defRPr>
            </a:lvl4pPr>
            <a:lvl5pPr marL="3047924" marR="0" lvl="4" indent="-685783" algn="l" rtl="0">
              <a:lnSpc>
                <a:spcPct val="100000"/>
              </a:lnSpc>
              <a:spcBef>
                <a:spcPts val="0"/>
              </a:spcBef>
              <a:spcAft>
                <a:spcPts val="0"/>
              </a:spcAft>
              <a:buClr>
                <a:srgbClr val="FFFFFF"/>
              </a:buClr>
              <a:buSzPts val="4500"/>
              <a:buFont typeface="Helvetica Neue"/>
              <a:buChar char="•"/>
              <a:defRPr sz="6000" b="1" i="0" u="none" strike="noStrike" cap="none">
                <a:solidFill>
                  <a:srgbClr val="FFFFFF"/>
                </a:solidFill>
                <a:latin typeface="Libre Franklin"/>
                <a:ea typeface="Libre Franklin"/>
                <a:cs typeface="Libre Franklin"/>
                <a:sym typeface="Libre Franklin"/>
              </a:defRPr>
            </a:lvl5pPr>
            <a:lvl6pPr marL="3657509" marR="0" lvl="5" indent="-457189"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6pPr>
            <a:lvl7pPr marL="4267093" marR="0" lvl="6" indent="-457189"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7pPr>
            <a:lvl8pPr marL="4876678" marR="0" lvl="7" indent="-457189"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8pPr>
            <a:lvl9pPr marL="5486263" marR="0" lvl="8" indent="-457189"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9pPr>
          </a:lstStyle>
          <a:p>
            <a:endParaRPr/>
          </a:p>
        </p:txBody>
      </p:sp>
      <p:sp>
        <p:nvSpPr>
          <p:cNvPr id="23" name="Google Shape;23;p6"/>
          <p:cNvSpPr/>
          <p:nvPr/>
        </p:nvSpPr>
        <p:spPr>
          <a:xfrm>
            <a:off x="0" y="0"/>
            <a:ext cx="6096000" cy="6858000"/>
          </a:xfrm>
          <a:prstGeom prst="rect">
            <a:avLst/>
          </a:prstGeom>
          <a:solidFill>
            <a:srgbClr val="FFFFFF"/>
          </a:solidFill>
          <a:ln>
            <a:noFill/>
          </a:ln>
        </p:spPr>
        <p:txBody>
          <a:bodyPr spcFirstLastPara="1" wrap="square" lIns="60933" tIns="60933" rIns="60933" bIns="60933" anchor="ctr" anchorCtr="0">
            <a:noAutofit/>
          </a:bodyPr>
          <a:lstStyle/>
          <a:p>
            <a:pPr marL="0" marR="0" lvl="0" indent="0" algn="l" rtl="0">
              <a:lnSpc>
                <a:spcPct val="100000"/>
              </a:lnSpc>
              <a:spcBef>
                <a:spcPts val="0"/>
              </a:spcBef>
              <a:spcAft>
                <a:spcPts val="0"/>
              </a:spcAft>
              <a:buClr>
                <a:srgbClr val="646A7E"/>
              </a:buClr>
              <a:buSzPts val="1400"/>
              <a:buFont typeface="Helvetica Neue"/>
              <a:buNone/>
            </a:pPr>
            <a:endParaRPr sz="1867" b="0" i="0" u="none" strike="noStrike" cap="none">
              <a:solidFill>
                <a:srgbClr val="646A7E"/>
              </a:solidFill>
              <a:latin typeface="Helvetica Neue"/>
              <a:ea typeface="Helvetica Neue"/>
              <a:cs typeface="Helvetica Neue"/>
              <a:sym typeface="Helvetica Neue"/>
            </a:endParaRPr>
          </a:p>
        </p:txBody>
      </p:sp>
      <p:sp>
        <p:nvSpPr>
          <p:cNvPr id="24" name="Google Shape;24;p6"/>
          <p:cNvSpPr>
            <a:spLocks noGrp="1"/>
          </p:cNvSpPr>
          <p:nvPr>
            <p:ph type="pic" idx="2"/>
          </p:nvPr>
        </p:nvSpPr>
        <p:spPr>
          <a:xfrm>
            <a:off x="1345136" y="2023764"/>
            <a:ext cx="3405601" cy="2810401"/>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1pPr>
            <a:lvl2pPr marR="0" lvl="1"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2pPr>
            <a:lvl3pPr marR="0" lvl="2"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3pPr>
            <a:lvl4pPr marR="0" lvl="3"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4pPr>
            <a:lvl5pPr marR="0" lvl="4"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5pPr>
            <a:lvl6pPr marR="0" lvl="5"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6pPr>
            <a:lvl7pPr marR="0" lvl="6"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7pPr>
            <a:lvl8pPr marR="0" lvl="7"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8pPr>
            <a:lvl9pPr marR="0" lvl="8" algn="l" rtl="0">
              <a:lnSpc>
                <a:spcPct val="115000"/>
              </a:lnSpc>
              <a:spcBef>
                <a:spcPts val="0"/>
              </a:spcBef>
              <a:spcAft>
                <a:spcPts val="0"/>
              </a:spcAft>
              <a:buClr>
                <a:srgbClr val="646A7E"/>
              </a:buClr>
              <a:buSzPts val="1800"/>
              <a:buFont typeface="Helvetica Neue"/>
              <a:buChar char="■"/>
              <a:defRPr sz="2400" b="0" i="0" u="none" strike="noStrike" cap="none">
                <a:solidFill>
                  <a:srgbClr val="646A7E"/>
                </a:solidFill>
                <a:latin typeface="Nunito Sans"/>
                <a:ea typeface="Nunito Sans"/>
                <a:cs typeface="Nunito Sans"/>
                <a:sym typeface="Nunito Sans"/>
              </a:defRPr>
            </a:lvl9pPr>
          </a:lstStyle>
          <a:p>
            <a:endParaRPr/>
          </a:p>
        </p:txBody>
      </p:sp>
      <p:sp>
        <p:nvSpPr>
          <p:cNvPr id="25" name="Google Shape;25;p6"/>
          <p:cNvSpPr txBox="1">
            <a:spLocks noGrp="1"/>
          </p:cNvSpPr>
          <p:nvPr>
            <p:ph type="sldNum" idx="12"/>
          </p:nvPr>
        </p:nvSpPr>
        <p:spPr>
          <a:xfrm>
            <a:off x="5974315" y="6540501"/>
            <a:ext cx="237203" cy="232647"/>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12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sz="1333">
              <a:solidFill>
                <a:srgbClr val="585858"/>
              </a:solidFill>
              <a:latin typeface="Arial"/>
              <a:ea typeface="Arial"/>
              <a:cs typeface="Arial"/>
              <a:sym typeface="Arial"/>
            </a:endParaRPr>
          </a:p>
        </p:txBody>
      </p:sp>
    </p:spTree>
    <p:extLst>
      <p:ext uri="{BB962C8B-B14F-4D97-AF65-F5344CB8AC3E}">
        <p14:creationId xmlns:p14="http://schemas.microsoft.com/office/powerpoint/2010/main" val="1345878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50" y="1447801"/>
            <a:ext cx="11151917" cy="1973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40385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06F911-B8F3-1042-B226-54911C0C3F55}"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1350490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06F911-B8F3-1042-B226-54911C0C3F55}" type="datetimeFigureOut">
              <a:rPr lang="en-US" smtClean="0"/>
              <a:t>8/7/2019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278722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06F911-B8F3-1042-B226-54911C0C3F55}" type="datetimeFigureOut">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23366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906F911-B8F3-1042-B226-54911C0C3F55}" type="datetimeFigureOut">
              <a:rPr lang="en-US" smtClean="0"/>
              <a:t>8/7/2019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2145174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906F911-B8F3-1042-B226-54911C0C3F55}" type="datetimeFigureOut">
              <a:rPr lang="en-US" smtClean="0"/>
              <a:t>8/7/2019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4687031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06F911-B8F3-1042-B226-54911C0C3F55}" type="datetimeFigureOut">
              <a:rPr lang="en-US" smtClean="0"/>
              <a:t>8/7/2019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1101513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6F911-B8F3-1042-B226-54911C0C3F55}" type="datetimeFigureOut">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1801979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06F911-B8F3-1042-B226-54911C0C3F55}" type="datetimeFigureOut">
              <a:rPr lang="en-US" smtClean="0"/>
              <a:t>8/7/2019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3A7EF9-53EA-2943-A568-BF2FEAB92E94}" type="slidenum">
              <a:rPr lang="en-US" smtClean="0"/>
              <a:t>‹#›</a:t>
            </a:fld>
            <a:endParaRPr lang="en-US"/>
          </a:p>
        </p:txBody>
      </p:sp>
    </p:spTree>
    <p:extLst>
      <p:ext uri="{BB962C8B-B14F-4D97-AF65-F5344CB8AC3E}">
        <p14:creationId xmlns:p14="http://schemas.microsoft.com/office/powerpoint/2010/main" val="1315634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06F911-B8F3-1042-B226-54911C0C3F55}" type="datetimeFigureOut">
              <a:rPr lang="en-US" smtClean="0"/>
              <a:t>8/7/2019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3A7EF9-53EA-2943-A568-BF2FEAB92E94}" type="slidenum">
              <a:rPr lang="en-US" smtClean="0"/>
              <a:t>‹#›</a:t>
            </a:fld>
            <a:endParaRPr lang="en-US"/>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hyperlink" Target="https://launchdarkly.com/" TargetMode="External"/><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azuredevopslabs.com/labs/vstsextend/launchdarkly/" TargetMode="External"/><Relationship Id="rId3" Type="http://schemas.openxmlformats.org/officeDocument/2006/relationships/hyperlink" Target="https://github.com/launchdarkly/featureflags" TargetMode="External"/><Relationship Id="rId7" Type="http://schemas.openxmlformats.org/officeDocument/2006/relationships/hyperlink" Target="https://devblogs.microsoft.com/devops/effective-patterns-for-feature-flags/" TargetMode="External"/><Relationship Id="rId2" Type="http://schemas.openxmlformats.org/officeDocument/2006/relationships/hyperlink" Target="http://github.com/jason-Roberts/FeatureToggle" TargetMode="External"/><Relationship Id="rId1" Type="http://schemas.openxmlformats.org/officeDocument/2006/relationships/slideLayout" Target="../slideLayouts/slideLayout2.xml"/><Relationship Id="rId6" Type="http://schemas.openxmlformats.org/officeDocument/2006/relationships/hyperlink" Target="https://docs.microsoft.com/en-us/azure/azure-app-configuration/" TargetMode="External"/><Relationship Id="rId5" Type="http://schemas.openxmlformats.org/officeDocument/2006/relationships/hyperlink" Target="https://launchdarkly.com/" TargetMode="External"/><Relationship Id="rId4" Type="http://schemas.openxmlformats.org/officeDocument/2006/relationships/hyperlink" Target="http://featureflags.io/" TargetMode="External"/><Relationship Id="rId9"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jp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jpe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34FC97-7D5E-5B47-9AA5-24E43181E12C}"/>
              </a:ext>
            </a:extLst>
          </p:cNvPr>
          <p:cNvPicPr>
            <a:picLocks noChangeAspect="1"/>
          </p:cNvPicPr>
          <p:nvPr/>
        </p:nvPicPr>
        <p:blipFill>
          <a:blip r:embed="rId3"/>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C70D8EA3-A523-451A-B7E8-6E7C010308D2}"/>
              </a:ext>
            </a:extLst>
          </p:cNvPr>
          <p:cNvSpPr/>
          <p:nvPr/>
        </p:nvSpPr>
        <p:spPr>
          <a:xfrm>
            <a:off x="4188542" y="4009555"/>
            <a:ext cx="7802044" cy="1754326"/>
          </a:xfrm>
          <a:prstGeom prst="rect">
            <a:avLst/>
          </a:prstGeom>
          <a:noFill/>
        </p:spPr>
        <p:txBody>
          <a:bodyPr wrap="square" lIns="91440" tIns="45720" rIns="91440" bIns="45720">
            <a:spAutoFit/>
          </a:bodyPr>
          <a:lstStyle/>
          <a:p>
            <a:pPr algn="ctr"/>
            <a:r>
              <a:rPr lang="en-US" sz="5400" b="0" cap="none" spc="0">
                <a:ln w="0"/>
                <a:solidFill>
                  <a:schemeClr val="tx1"/>
                </a:solidFill>
                <a:effectLst>
                  <a:outerShdw blurRad="38100" dist="19050" dir="2700000" algn="tl" rotWithShape="0">
                    <a:schemeClr val="dk1">
                      <a:alpha val="40000"/>
                    </a:schemeClr>
                  </a:outerShdw>
                </a:effectLst>
              </a:rPr>
              <a:t>Feature Flags for Better DevOps</a:t>
            </a:r>
          </a:p>
        </p:txBody>
      </p:sp>
      <p:sp>
        <p:nvSpPr>
          <p:cNvPr id="6" name="TextBox 5">
            <a:extLst>
              <a:ext uri="{FF2B5EF4-FFF2-40B4-BE49-F238E27FC236}">
                <a16:creationId xmlns:a16="http://schemas.microsoft.com/office/drawing/2014/main" id="{EBB659B4-4A68-44A4-A6DF-A40D16BB0930}"/>
              </a:ext>
            </a:extLst>
          </p:cNvPr>
          <p:cNvSpPr txBox="1"/>
          <p:nvPr/>
        </p:nvSpPr>
        <p:spPr>
          <a:xfrm>
            <a:off x="8534401" y="98323"/>
            <a:ext cx="3569110" cy="1200329"/>
          </a:xfrm>
          <a:prstGeom prst="rect">
            <a:avLst/>
          </a:prstGeom>
          <a:noFill/>
        </p:spPr>
        <p:txBody>
          <a:bodyPr wrap="square" rtlCol="0">
            <a:spAutoFit/>
          </a:bodyPr>
          <a:lstStyle/>
          <a:p>
            <a:r>
              <a:rPr lang="en-US" sz="4000" b="1"/>
              <a:t>Mickey Gousset</a:t>
            </a:r>
          </a:p>
          <a:p>
            <a:r>
              <a:rPr lang="en-US" sz="3200" b="1"/>
              <a:t>@</a:t>
            </a:r>
            <a:r>
              <a:rPr lang="en-US" sz="3200" b="1" err="1"/>
              <a:t>mickey_gousset</a:t>
            </a:r>
            <a:endParaRPr lang="en-US" sz="3200" b="1"/>
          </a:p>
        </p:txBody>
      </p:sp>
    </p:spTree>
    <p:extLst>
      <p:ext uri="{BB962C8B-B14F-4D97-AF65-F5344CB8AC3E}">
        <p14:creationId xmlns:p14="http://schemas.microsoft.com/office/powerpoint/2010/main" val="1681692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DE4B-698A-45F7-A80B-7E32230653C0}"/>
              </a:ext>
            </a:extLst>
          </p:cNvPr>
          <p:cNvSpPr>
            <a:spLocks noGrp="1"/>
          </p:cNvSpPr>
          <p:nvPr>
            <p:ph type="title"/>
          </p:nvPr>
        </p:nvSpPr>
        <p:spPr/>
        <p:txBody>
          <a:bodyPr>
            <a:normAutofit/>
          </a:bodyPr>
          <a:lstStyle/>
          <a:p>
            <a:r>
              <a:rPr lang="en-US"/>
              <a:t>Why Do We Care About Feature Flags</a:t>
            </a:r>
          </a:p>
        </p:txBody>
      </p:sp>
      <p:sp>
        <p:nvSpPr>
          <p:cNvPr id="3" name="Content Placeholder 2">
            <a:extLst>
              <a:ext uri="{FF2B5EF4-FFF2-40B4-BE49-F238E27FC236}">
                <a16:creationId xmlns:a16="http://schemas.microsoft.com/office/drawing/2014/main" id="{7185246E-03C6-48A2-B4A4-C88B8092B447}"/>
              </a:ext>
            </a:extLst>
          </p:cNvPr>
          <p:cNvSpPr>
            <a:spLocks noGrp="1"/>
          </p:cNvSpPr>
          <p:nvPr>
            <p:ph idx="1"/>
          </p:nvPr>
        </p:nvSpPr>
        <p:spPr/>
        <p:txBody>
          <a:bodyPr/>
          <a:lstStyle/>
          <a:p>
            <a:r>
              <a:rPr lang="en-US"/>
              <a:t>Change how you build/deliver software</a:t>
            </a:r>
          </a:p>
          <a:p>
            <a:r>
              <a:rPr lang="en-US"/>
              <a:t>Decouple deployment from release</a:t>
            </a:r>
          </a:p>
          <a:p>
            <a:r>
              <a:rPr lang="en-US"/>
              <a:t>Enable Features For</a:t>
            </a:r>
          </a:p>
          <a:p>
            <a:pPr lvl="1"/>
            <a:r>
              <a:rPr lang="en-US"/>
              <a:t>A/B Testing</a:t>
            </a:r>
          </a:p>
          <a:p>
            <a:pPr lvl="1"/>
            <a:r>
              <a:rPr lang="en-US"/>
              <a:t>Canary</a:t>
            </a:r>
          </a:p>
          <a:p>
            <a:pPr lvl="1"/>
            <a:r>
              <a:rPr lang="en-US"/>
              <a:t>Dark Launching</a:t>
            </a:r>
          </a:p>
        </p:txBody>
      </p:sp>
      <p:pic>
        <p:nvPicPr>
          <p:cNvPr id="4" name="Picture 3">
            <a:extLst>
              <a:ext uri="{FF2B5EF4-FFF2-40B4-BE49-F238E27FC236}">
                <a16:creationId xmlns:a16="http://schemas.microsoft.com/office/drawing/2014/main" id="{A2D23E71-ED1B-4021-9720-9D17C2E57414}"/>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405097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35"/>
          <p:cNvSpPr txBox="1">
            <a:spLocks noGrp="1"/>
          </p:cNvSpPr>
          <p:nvPr>
            <p:ph type="body" idx="1"/>
          </p:nvPr>
        </p:nvSpPr>
        <p:spPr>
          <a:xfrm>
            <a:off x="6826634" y="2474037"/>
            <a:ext cx="4572001" cy="3346001"/>
          </a:xfrm>
          <a:prstGeom prst="rect">
            <a:avLst/>
          </a:prstGeom>
          <a:noFill/>
          <a:ln>
            <a:noFill/>
          </a:ln>
        </p:spPr>
        <p:txBody>
          <a:bodyPr spcFirstLastPara="1" vert="horz" wrap="square" lIns="25400" tIns="25400" rIns="25400" bIns="25400" rtlCol="0" anchor="t" anchorCtr="0">
            <a:noAutofit/>
          </a:bodyPr>
          <a:lstStyle/>
          <a:p>
            <a:pPr marL="0" indent="0" algn="ctr">
              <a:buSzPts val="3800"/>
            </a:pPr>
            <a:r>
              <a:rPr lang="en-US" sz="5067"/>
              <a:t>Release when you’re ready.</a:t>
            </a:r>
            <a:endParaRPr/>
          </a:p>
        </p:txBody>
      </p:sp>
      <p:sp>
        <p:nvSpPr>
          <p:cNvPr id="1609" name="Google Shape;1609;p235"/>
          <p:cNvSpPr txBox="1"/>
          <p:nvPr/>
        </p:nvSpPr>
        <p:spPr>
          <a:xfrm>
            <a:off x="649401" y="2473937"/>
            <a:ext cx="4572001" cy="3346001"/>
          </a:xfrm>
          <a:prstGeom prst="rect">
            <a:avLst/>
          </a:prstGeom>
          <a:noFill/>
          <a:ln>
            <a:noFill/>
          </a:ln>
        </p:spPr>
        <p:txBody>
          <a:bodyPr spcFirstLastPara="1" wrap="square" lIns="25400" tIns="25400" rIns="25400" bIns="25400" anchor="t" anchorCtr="0">
            <a:noAutofit/>
          </a:bodyPr>
          <a:lstStyle/>
          <a:p>
            <a:pPr algn="ctr">
              <a:buClr>
                <a:srgbClr val="091E42"/>
              </a:buClr>
              <a:buSzPts val="3800"/>
            </a:pPr>
            <a:r>
              <a:rPr lang="en-US" sz="5067" b="1">
                <a:solidFill>
                  <a:srgbClr val="091E42"/>
                </a:solidFill>
                <a:latin typeface="Libre Franklin"/>
                <a:ea typeface="Libre Franklin"/>
                <a:cs typeface="Libre Franklin"/>
                <a:sym typeface="Libre Franklin"/>
              </a:rPr>
              <a:t>Deploy when you want.</a:t>
            </a:r>
            <a:endParaRPr sz="2400"/>
          </a:p>
        </p:txBody>
      </p:sp>
      <p:sp>
        <p:nvSpPr>
          <p:cNvPr id="1610" name="Google Shape;1610;p235"/>
          <p:cNvSpPr txBox="1">
            <a:spLocks noGrp="1"/>
          </p:cNvSpPr>
          <p:nvPr>
            <p:ph type="sldNum" idx="12"/>
          </p:nvPr>
        </p:nvSpPr>
        <p:spPr>
          <a:xfrm>
            <a:off x="6008249" y="6540501"/>
            <a:ext cx="169335" cy="232647"/>
          </a:xfrm>
          <a:prstGeom prst="rect">
            <a:avLst/>
          </a:prstGeom>
          <a:noFill/>
          <a:ln>
            <a:noFill/>
          </a:ln>
        </p:spPr>
        <p:txBody>
          <a:bodyPr spcFirstLastPara="1" vert="horz" wrap="square" lIns="25400" tIns="25400" rIns="25400" bIns="25400" rtlCol="0" anchor="t" anchorCtr="0">
            <a:noAutofit/>
          </a:bodyPr>
          <a:lstStyle/>
          <a:p>
            <a:fld id="{00000000-1234-1234-1234-123412341234}" type="slidenum">
              <a:rPr lang="en-US"/>
              <a:pPr/>
              <a:t>11</a:t>
            </a:fld>
            <a:endParaRPr/>
          </a:p>
        </p:txBody>
      </p:sp>
      <p:sp>
        <p:nvSpPr>
          <p:cNvPr id="1611" name="Google Shape;1611;p235"/>
          <p:cNvSpPr txBox="1"/>
          <p:nvPr/>
        </p:nvSpPr>
        <p:spPr>
          <a:xfrm>
            <a:off x="11834024" y="6540500"/>
            <a:ext cx="237201" cy="237067"/>
          </a:xfrm>
          <a:prstGeom prst="rect">
            <a:avLst/>
          </a:prstGeom>
          <a:noFill/>
          <a:ln>
            <a:noFill/>
          </a:ln>
        </p:spPr>
        <p:txBody>
          <a:bodyPr spcFirstLastPara="1" wrap="square" lIns="25400" tIns="25400" rIns="25400" bIns="25400" anchor="t" anchorCtr="0">
            <a:noAutofit/>
          </a:bodyPr>
          <a:lstStyle/>
          <a:p>
            <a:pPr algn="ctr">
              <a:buClr>
                <a:srgbClr val="7A869A"/>
              </a:buClr>
              <a:buSzPts val="900"/>
            </a:pPr>
            <a:r>
              <a:rPr lang="en-US" sz="1200">
                <a:solidFill>
                  <a:srgbClr val="7A869A"/>
                </a:solidFill>
                <a:latin typeface="Nunito Sans Light"/>
                <a:ea typeface="Nunito Sans Light"/>
                <a:cs typeface="Nunito Sans Light"/>
                <a:sym typeface="Nunito Sans Light"/>
              </a:rPr>
              <a:t>10</a:t>
            </a:r>
            <a:endParaRPr sz="2400"/>
          </a:p>
        </p:txBody>
      </p:sp>
      <p:pic>
        <p:nvPicPr>
          <p:cNvPr id="6" name="Picture 5">
            <a:extLst>
              <a:ext uri="{FF2B5EF4-FFF2-40B4-BE49-F238E27FC236}">
                <a16:creationId xmlns:a16="http://schemas.microsoft.com/office/drawing/2014/main" id="{357007F4-5E18-4BC4-A780-B85862B22316}"/>
              </a:ext>
            </a:extLst>
          </p:cNvPr>
          <p:cNvPicPr>
            <a:picLocks noChangeAspect="1"/>
          </p:cNvPicPr>
          <p:nvPr/>
        </p:nvPicPr>
        <p:blipFill>
          <a:blip r:embed="rId3"/>
          <a:stretch>
            <a:fillRect/>
          </a:stretch>
        </p:blipFill>
        <p:spPr>
          <a:xfrm>
            <a:off x="10815144" y="6083518"/>
            <a:ext cx="1376855" cy="77448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EEC7-F864-4822-985D-90440BEA4F9B}"/>
              </a:ext>
            </a:extLst>
          </p:cNvPr>
          <p:cNvSpPr>
            <a:spLocks noGrp="1"/>
          </p:cNvSpPr>
          <p:nvPr>
            <p:ph type="title"/>
          </p:nvPr>
        </p:nvSpPr>
        <p:spPr/>
        <p:txBody>
          <a:bodyPr/>
          <a:lstStyle/>
          <a:p>
            <a:r>
              <a:rPr lang="en-US"/>
              <a:t>Feature Flag Configurations</a:t>
            </a:r>
          </a:p>
        </p:txBody>
      </p:sp>
      <p:sp>
        <p:nvSpPr>
          <p:cNvPr id="3" name="Content Placeholder 2">
            <a:extLst>
              <a:ext uri="{FF2B5EF4-FFF2-40B4-BE49-F238E27FC236}">
                <a16:creationId xmlns:a16="http://schemas.microsoft.com/office/drawing/2014/main" id="{98AF2455-03CB-4017-AD23-40546E825A19}"/>
              </a:ext>
            </a:extLst>
          </p:cNvPr>
          <p:cNvSpPr>
            <a:spLocks noGrp="1"/>
          </p:cNvSpPr>
          <p:nvPr>
            <p:ph sz="half" idx="1"/>
          </p:nvPr>
        </p:nvSpPr>
        <p:spPr>
          <a:xfrm>
            <a:off x="304800" y="1600201"/>
            <a:ext cx="4064000" cy="4525433"/>
          </a:xfrm>
        </p:spPr>
        <p:txBody>
          <a:bodyPr>
            <a:normAutofit/>
          </a:bodyPr>
          <a:lstStyle/>
          <a:p>
            <a:r>
              <a:rPr lang="en-US"/>
              <a:t>Compiled</a:t>
            </a:r>
          </a:p>
          <a:p>
            <a:pPr lvl="1"/>
            <a:r>
              <a:rPr lang="en-US"/>
              <a:t>Flag is hard-coded in code</a:t>
            </a:r>
          </a:p>
          <a:p>
            <a:pPr lvl="1"/>
            <a:r>
              <a:rPr lang="en-US"/>
              <a:t>Enable/disable with new releases</a:t>
            </a:r>
          </a:p>
        </p:txBody>
      </p:sp>
      <p:sp>
        <p:nvSpPr>
          <p:cNvPr id="5" name="Content Placeholder 2">
            <a:extLst>
              <a:ext uri="{FF2B5EF4-FFF2-40B4-BE49-F238E27FC236}">
                <a16:creationId xmlns:a16="http://schemas.microsoft.com/office/drawing/2014/main" id="{CD09FCC3-38DB-4736-9128-11A4B7EB9637}"/>
              </a:ext>
            </a:extLst>
          </p:cNvPr>
          <p:cNvSpPr txBox="1">
            <a:spLocks/>
          </p:cNvSpPr>
          <p:nvPr/>
        </p:nvSpPr>
        <p:spPr>
          <a:xfrm>
            <a:off x="4064000" y="1600201"/>
            <a:ext cx="4064000" cy="4525433"/>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3733"/>
              <a:t>Local Config</a:t>
            </a:r>
          </a:p>
          <a:p>
            <a:pPr lvl="1"/>
            <a:r>
              <a:rPr lang="en-US" sz="3200"/>
              <a:t>Flag is held in config file</a:t>
            </a:r>
          </a:p>
          <a:p>
            <a:pPr lvl="1"/>
            <a:r>
              <a:rPr lang="en-US" sz="3200"/>
              <a:t>Modify without re-releasing</a:t>
            </a:r>
          </a:p>
        </p:txBody>
      </p:sp>
      <p:sp>
        <p:nvSpPr>
          <p:cNvPr id="6" name="Content Placeholder 2">
            <a:extLst>
              <a:ext uri="{FF2B5EF4-FFF2-40B4-BE49-F238E27FC236}">
                <a16:creationId xmlns:a16="http://schemas.microsoft.com/office/drawing/2014/main" id="{24A9AFC5-E209-44AF-B1D2-8D16D0E2F490}"/>
              </a:ext>
            </a:extLst>
          </p:cNvPr>
          <p:cNvSpPr txBox="1">
            <a:spLocks/>
          </p:cNvSpPr>
          <p:nvPr/>
        </p:nvSpPr>
        <p:spPr>
          <a:xfrm>
            <a:off x="7843523" y="1600201"/>
            <a:ext cx="4064000" cy="4525433"/>
          </a:xfrm>
          <a:prstGeom prst="rect">
            <a:avLst/>
          </a:prstGeom>
        </p:spPr>
        <p:txBody>
          <a:bodyPr vert="horz" lIns="121920" tIns="60960" rIns="121920" bIns="6096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sz="3733"/>
              <a:t>Centralized</a:t>
            </a:r>
          </a:p>
          <a:p>
            <a:pPr lvl="1"/>
            <a:r>
              <a:rPr lang="en-US" sz="3200"/>
              <a:t>Flag is held in central location</a:t>
            </a:r>
          </a:p>
          <a:p>
            <a:pPr lvl="1"/>
            <a:r>
              <a:rPr lang="en-US" sz="3200"/>
              <a:t>Modify without re-releasing</a:t>
            </a:r>
          </a:p>
        </p:txBody>
      </p:sp>
      <p:pic>
        <p:nvPicPr>
          <p:cNvPr id="7" name="Picture 6">
            <a:extLst>
              <a:ext uri="{FF2B5EF4-FFF2-40B4-BE49-F238E27FC236}">
                <a16:creationId xmlns:a16="http://schemas.microsoft.com/office/drawing/2014/main" id="{D223BCC8-89F6-4832-9D58-69B4CE74B673}"/>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46285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lstStyle/>
          <a:p>
            <a:r>
              <a:rPr lang="en-US"/>
              <a:t>DEMO: Poor Man’s Feature Flags</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4B6B1DF-278B-4117-8AFB-B24FB6498580}"/>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43043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1C43-06A5-4FA6-A29E-E1B1647E5A3C}"/>
              </a:ext>
            </a:extLst>
          </p:cNvPr>
          <p:cNvSpPr>
            <a:spLocks noGrp="1"/>
          </p:cNvSpPr>
          <p:nvPr>
            <p:ph type="title"/>
          </p:nvPr>
        </p:nvSpPr>
        <p:spPr/>
        <p:txBody>
          <a:bodyPr/>
          <a:lstStyle/>
          <a:p>
            <a:r>
              <a:rPr lang="en-US"/>
              <a:t>Open Source Feature Flag Libraries</a:t>
            </a:r>
          </a:p>
        </p:txBody>
      </p:sp>
      <p:sp>
        <p:nvSpPr>
          <p:cNvPr id="3" name="Content Placeholder 2">
            <a:extLst>
              <a:ext uri="{FF2B5EF4-FFF2-40B4-BE49-F238E27FC236}">
                <a16:creationId xmlns:a16="http://schemas.microsoft.com/office/drawing/2014/main" id="{0BF42261-F4D4-4C69-997D-FD433365873D}"/>
              </a:ext>
            </a:extLst>
          </p:cNvPr>
          <p:cNvSpPr>
            <a:spLocks noGrp="1"/>
          </p:cNvSpPr>
          <p:nvPr>
            <p:ph idx="1"/>
          </p:nvPr>
        </p:nvSpPr>
        <p:spPr/>
        <p:txBody>
          <a:bodyPr>
            <a:normAutofit/>
          </a:bodyPr>
          <a:lstStyle/>
          <a:p>
            <a:r>
              <a:rPr lang="en-US" err="1"/>
              <a:t>FeatureBits</a:t>
            </a:r>
            <a:endParaRPr lang="en-US"/>
          </a:p>
          <a:p>
            <a:pPr lvl="1"/>
            <a:r>
              <a:rPr lang="en-US"/>
              <a:t>github.com/microsoft/featurebits</a:t>
            </a:r>
          </a:p>
          <a:p>
            <a:r>
              <a:rPr lang="en-US" err="1"/>
              <a:t>FeatureSwitcher</a:t>
            </a:r>
            <a:endParaRPr lang="en-US"/>
          </a:p>
          <a:p>
            <a:pPr lvl="1"/>
            <a:r>
              <a:rPr lang="en-US"/>
              <a:t>github.com/</a:t>
            </a:r>
            <a:r>
              <a:rPr lang="en-US" err="1"/>
              <a:t>mexx</a:t>
            </a:r>
            <a:r>
              <a:rPr lang="en-US"/>
              <a:t>/</a:t>
            </a:r>
            <a:r>
              <a:rPr lang="en-US" err="1"/>
              <a:t>FeatureSwitcher</a:t>
            </a:r>
            <a:endParaRPr lang="en-US"/>
          </a:p>
          <a:p>
            <a:r>
              <a:rPr lang="en-US" err="1"/>
              <a:t>FlipIt</a:t>
            </a:r>
            <a:endParaRPr lang="en-US"/>
          </a:p>
          <a:p>
            <a:pPr lvl="1"/>
            <a:r>
              <a:rPr lang="en-US"/>
              <a:t>github.com/</a:t>
            </a:r>
            <a:r>
              <a:rPr lang="en-US" err="1"/>
              <a:t>timscott</a:t>
            </a:r>
            <a:r>
              <a:rPr lang="en-US"/>
              <a:t>/</a:t>
            </a:r>
            <a:r>
              <a:rPr lang="en-US" err="1"/>
              <a:t>flipit</a:t>
            </a:r>
            <a:endParaRPr lang="en-US"/>
          </a:p>
          <a:p>
            <a:r>
              <a:rPr lang="en-US" err="1"/>
              <a:t>FeatureToggle</a:t>
            </a:r>
            <a:endParaRPr lang="en-US"/>
          </a:p>
          <a:p>
            <a:pPr lvl="1"/>
            <a:r>
              <a:rPr lang="en-US"/>
              <a:t>github.com/</a:t>
            </a:r>
            <a:r>
              <a:rPr lang="en-US" err="1"/>
              <a:t>jason</a:t>
            </a:r>
            <a:r>
              <a:rPr lang="en-US"/>
              <a:t>-Roberts/</a:t>
            </a:r>
            <a:r>
              <a:rPr lang="en-US" err="1"/>
              <a:t>FeatureToggle</a:t>
            </a:r>
            <a:endParaRPr lang="en-US"/>
          </a:p>
        </p:txBody>
      </p:sp>
      <p:pic>
        <p:nvPicPr>
          <p:cNvPr id="4" name="Picture 3">
            <a:extLst>
              <a:ext uri="{FF2B5EF4-FFF2-40B4-BE49-F238E27FC236}">
                <a16:creationId xmlns:a16="http://schemas.microsoft.com/office/drawing/2014/main" id="{47A81D91-82AA-43D9-9DD0-64044F957297}"/>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69795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err="1"/>
              <a:t>FeatureToggle</a:t>
            </a:r>
            <a:endParaRPr lang="en-US"/>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a:xfrm>
            <a:off x="838200" y="1825625"/>
            <a:ext cx="10515600" cy="4351338"/>
          </a:xfrm>
        </p:spPr>
        <p:txBody>
          <a:bodyPr/>
          <a:lstStyle/>
          <a:p>
            <a:r>
              <a:rPr lang="en-US"/>
              <a:t>github.com/</a:t>
            </a:r>
            <a:r>
              <a:rPr lang="en-US" err="1"/>
              <a:t>jason</a:t>
            </a:r>
            <a:r>
              <a:rPr lang="en-US"/>
              <a:t>-Roberts/</a:t>
            </a:r>
            <a:r>
              <a:rPr lang="en-US" err="1"/>
              <a:t>FeatureToggle</a:t>
            </a:r>
            <a:endParaRPr lang="en-US"/>
          </a:p>
          <a:p>
            <a:pPr lvl="1"/>
            <a:r>
              <a:rPr lang="en-US"/>
              <a:t>Pluralsight course</a:t>
            </a:r>
          </a:p>
          <a:p>
            <a:r>
              <a:rPr lang="en-US"/>
              <a:t>Open source (Apache v2)</a:t>
            </a:r>
          </a:p>
          <a:p>
            <a:r>
              <a:rPr lang="en-US"/>
              <a:t>Get it through </a:t>
            </a:r>
            <a:r>
              <a:rPr lang="en-US" err="1"/>
              <a:t>Nuget</a:t>
            </a:r>
            <a:endParaRPr lang="en-US"/>
          </a:p>
          <a:p>
            <a:r>
              <a:rPr lang="en-US"/>
              <a:t>Works on multiple .NET platforms</a:t>
            </a:r>
          </a:p>
        </p:txBody>
      </p:sp>
      <p:pic>
        <p:nvPicPr>
          <p:cNvPr id="4" name="Picture 3">
            <a:extLst>
              <a:ext uri="{FF2B5EF4-FFF2-40B4-BE49-F238E27FC236}">
                <a16:creationId xmlns:a16="http://schemas.microsoft.com/office/drawing/2014/main" id="{F56ECE3E-5472-4D41-A14B-41A43C00FF8C}"/>
              </a:ext>
            </a:extLst>
          </p:cNvPr>
          <p:cNvPicPr>
            <a:picLocks noChangeAspect="1"/>
          </p:cNvPicPr>
          <p:nvPr/>
        </p:nvPicPr>
        <p:blipFill>
          <a:blip r:embed="rId2"/>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704319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a:t>Why do I like it</a:t>
            </a:r>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p:txBody>
          <a:bodyPr>
            <a:normAutofit/>
          </a:bodyPr>
          <a:lstStyle/>
          <a:p>
            <a:r>
              <a:rPr lang="en-US"/>
              <a:t>Easy to get started</a:t>
            </a:r>
          </a:p>
          <a:p>
            <a:r>
              <a:rPr lang="en-US"/>
              <a:t>Uses strong-typed flags</a:t>
            </a:r>
          </a:p>
          <a:p>
            <a:r>
              <a:rPr lang="en-US"/>
              <a:t>Several out of the box flag options</a:t>
            </a:r>
          </a:p>
          <a:p>
            <a:r>
              <a:rPr lang="en-US"/>
              <a:t>Easily create custom feature flags</a:t>
            </a:r>
          </a:p>
          <a:p>
            <a:r>
              <a:rPr lang="en-US"/>
              <a:t>Supports all three configurations discussed earlier</a:t>
            </a:r>
          </a:p>
          <a:p>
            <a:pPr lvl="1"/>
            <a:r>
              <a:rPr lang="en-US"/>
              <a:t>Compiled</a:t>
            </a:r>
          </a:p>
          <a:p>
            <a:pPr lvl="1"/>
            <a:r>
              <a:rPr lang="en-US"/>
              <a:t>Local config files</a:t>
            </a:r>
          </a:p>
          <a:p>
            <a:pPr lvl="1"/>
            <a:r>
              <a:rPr lang="en-US"/>
              <a:t>Centralized (SQL Server or </a:t>
            </a:r>
            <a:r>
              <a:rPr lang="en-US" err="1"/>
              <a:t>RavenDB</a:t>
            </a:r>
            <a:r>
              <a:rPr lang="en-US"/>
              <a:t>)</a:t>
            </a:r>
          </a:p>
        </p:txBody>
      </p:sp>
      <p:pic>
        <p:nvPicPr>
          <p:cNvPr id="4" name="Picture 3">
            <a:extLst>
              <a:ext uri="{FF2B5EF4-FFF2-40B4-BE49-F238E27FC236}">
                <a16:creationId xmlns:a16="http://schemas.microsoft.com/office/drawing/2014/main" id="{F660E4A9-3373-4F0A-A85B-880DFBA27BD3}"/>
              </a:ext>
            </a:extLst>
          </p:cNvPr>
          <p:cNvPicPr>
            <a:picLocks noChangeAspect="1"/>
          </p:cNvPicPr>
          <p:nvPr/>
        </p:nvPicPr>
        <p:blipFill>
          <a:blip r:embed="rId2"/>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5375257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EC9F-C7E1-4C17-937E-E3C099238E1E}"/>
              </a:ext>
            </a:extLst>
          </p:cNvPr>
          <p:cNvSpPr>
            <a:spLocks noGrp="1"/>
          </p:cNvSpPr>
          <p:nvPr>
            <p:ph type="title"/>
          </p:nvPr>
        </p:nvSpPr>
        <p:spPr/>
        <p:txBody>
          <a:bodyPr/>
          <a:lstStyle/>
          <a:p>
            <a:r>
              <a:rPr lang="en-US"/>
              <a:t>How Does It Work</a:t>
            </a:r>
          </a:p>
        </p:txBody>
      </p:sp>
      <p:sp>
        <p:nvSpPr>
          <p:cNvPr id="3" name="Rectangle 2">
            <a:extLst>
              <a:ext uri="{FF2B5EF4-FFF2-40B4-BE49-F238E27FC236}">
                <a16:creationId xmlns:a16="http://schemas.microsoft.com/office/drawing/2014/main" id="{FD7A686E-0E04-488D-89EA-EAD5F7572191}"/>
              </a:ext>
            </a:extLst>
          </p:cNvPr>
          <p:cNvSpPr/>
          <p:nvPr/>
        </p:nvSpPr>
        <p:spPr>
          <a:xfrm>
            <a:off x="914400" y="1701800"/>
            <a:ext cx="1941792" cy="101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App</a:t>
            </a:r>
          </a:p>
        </p:txBody>
      </p:sp>
      <p:sp>
        <p:nvSpPr>
          <p:cNvPr id="6" name="Rectangle 5">
            <a:extLst>
              <a:ext uri="{FF2B5EF4-FFF2-40B4-BE49-F238E27FC236}">
                <a16:creationId xmlns:a16="http://schemas.microsoft.com/office/drawing/2014/main" id="{3B8902C2-4208-4A19-B5C8-AF7027363D89}"/>
              </a:ext>
            </a:extLst>
          </p:cNvPr>
          <p:cNvSpPr/>
          <p:nvPr/>
        </p:nvSpPr>
        <p:spPr>
          <a:xfrm>
            <a:off x="4572000" y="1701800"/>
            <a:ext cx="1941792" cy="101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Feature class</a:t>
            </a:r>
          </a:p>
        </p:txBody>
      </p:sp>
      <p:sp>
        <p:nvSpPr>
          <p:cNvPr id="7" name="Rectangle 6">
            <a:extLst>
              <a:ext uri="{FF2B5EF4-FFF2-40B4-BE49-F238E27FC236}">
                <a16:creationId xmlns:a16="http://schemas.microsoft.com/office/drawing/2014/main" id="{612FA7BB-7F2B-451A-88B0-03A30CB5E1CC}"/>
              </a:ext>
            </a:extLst>
          </p:cNvPr>
          <p:cNvSpPr/>
          <p:nvPr/>
        </p:nvSpPr>
        <p:spPr>
          <a:xfrm>
            <a:off x="4572001" y="4148667"/>
            <a:ext cx="1948585" cy="101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Toggle class</a:t>
            </a:r>
          </a:p>
        </p:txBody>
      </p:sp>
      <p:sp>
        <p:nvSpPr>
          <p:cNvPr id="8" name="Arrow: Up 7">
            <a:extLst>
              <a:ext uri="{FF2B5EF4-FFF2-40B4-BE49-F238E27FC236}">
                <a16:creationId xmlns:a16="http://schemas.microsoft.com/office/drawing/2014/main" id="{76CE43F6-6A56-4A9C-8D96-9D8F51AED1B8}"/>
              </a:ext>
            </a:extLst>
          </p:cNvPr>
          <p:cNvSpPr/>
          <p:nvPr/>
        </p:nvSpPr>
        <p:spPr>
          <a:xfrm rot="16200000">
            <a:off x="3381244" y="1377323"/>
            <a:ext cx="646176" cy="1696279"/>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9" name="Rectangle 8">
            <a:extLst>
              <a:ext uri="{FF2B5EF4-FFF2-40B4-BE49-F238E27FC236}">
                <a16:creationId xmlns:a16="http://schemas.microsoft.com/office/drawing/2014/main" id="{A3AEA41B-8D01-4ACE-8CE6-E16B81666B70}"/>
              </a:ext>
            </a:extLst>
          </p:cNvPr>
          <p:cNvSpPr/>
          <p:nvPr/>
        </p:nvSpPr>
        <p:spPr>
          <a:xfrm>
            <a:off x="7190611" y="4140200"/>
            <a:ext cx="1941792" cy="101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Provider</a:t>
            </a:r>
          </a:p>
        </p:txBody>
      </p:sp>
      <p:sp>
        <p:nvSpPr>
          <p:cNvPr id="10" name="Rectangle 9">
            <a:extLst>
              <a:ext uri="{FF2B5EF4-FFF2-40B4-BE49-F238E27FC236}">
                <a16:creationId xmlns:a16="http://schemas.microsoft.com/office/drawing/2014/main" id="{B531D25F-2DCD-4012-9BF5-80C7DE7DB7DF}"/>
              </a:ext>
            </a:extLst>
          </p:cNvPr>
          <p:cNvSpPr/>
          <p:nvPr/>
        </p:nvSpPr>
        <p:spPr>
          <a:xfrm>
            <a:off x="9640608" y="4140200"/>
            <a:ext cx="1941792" cy="1016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a:t>Config</a:t>
            </a:r>
          </a:p>
        </p:txBody>
      </p:sp>
      <p:sp>
        <p:nvSpPr>
          <p:cNvPr id="11" name="Arrow: Left 10">
            <a:extLst>
              <a:ext uri="{FF2B5EF4-FFF2-40B4-BE49-F238E27FC236}">
                <a16:creationId xmlns:a16="http://schemas.microsoft.com/office/drawing/2014/main" id="{7A9C34FC-6620-4E57-B471-3180BDB0597C}"/>
              </a:ext>
            </a:extLst>
          </p:cNvPr>
          <p:cNvSpPr/>
          <p:nvPr/>
        </p:nvSpPr>
        <p:spPr>
          <a:xfrm>
            <a:off x="6528322" y="4325112"/>
            <a:ext cx="662289" cy="646176"/>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12" name="Arrow: Left 11">
            <a:extLst>
              <a:ext uri="{FF2B5EF4-FFF2-40B4-BE49-F238E27FC236}">
                <a16:creationId xmlns:a16="http://schemas.microsoft.com/office/drawing/2014/main" id="{D9BEEC44-D359-43BC-819E-70F4750C4343}"/>
              </a:ext>
            </a:extLst>
          </p:cNvPr>
          <p:cNvSpPr/>
          <p:nvPr/>
        </p:nvSpPr>
        <p:spPr>
          <a:xfrm>
            <a:off x="9120808" y="4325112"/>
            <a:ext cx="519801" cy="646176"/>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3CDEA13E-7DFF-4E66-AA07-6E7AAC85E169}"/>
              </a:ext>
            </a:extLst>
          </p:cNvPr>
          <p:cNvSpPr txBox="1"/>
          <p:nvPr/>
        </p:nvSpPr>
        <p:spPr>
          <a:xfrm>
            <a:off x="2641600" y="2812590"/>
            <a:ext cx="2149756" cy="461665"/>
          </a:xfrm>
          <a:prstGeom prst="rect">
            <a:avLst/>
          </a:prstGeom>
          <a:noFill/>
        </p:spPr>
        <p:txBody>
          <a:bodyPr wrap="none" rtlCol="0">
            <a:spAutoFit/>
          </a:bodyPr>
          <a:lstStyle/>
          <a:p>
            <a:r>
              <a:rPr lang="en-US" sz="2400" err="1"/>
              <a:t>FeatureEnabled</a:t>
            </a:r>
            <a:endParaRPr lang="en-US" sz="2400"/>
          </a:p>
        </p:txBody>
      </p:sp>
      <p:cxnSp>
        <p:nvCxnSpPr>
          <p:cNvPr id="16" name="Straight Arrow Connector 15">
            <a:extLst>
              <a:ext uri="{FF2B5EF4-FFF2-40B4-BE49-F238E27FC236}">
                <a16:creationId xmlns:a16="http://schemas.microsoft.com/office/drawing/2014/main" id="{1F5C8221-BDA0-4985-882D-2ADD24F2EB3B}"/>
              </a:ext>
            </a:extLst>
          </p:cNvPr>
          <p:cNvCxnSpPr/>
          <p:nvPr/>
        </p:nvCxnSpPr>
        <p:spPr>
          <a:xfrm flipV="1">
            <a:off x="5486400" y="2819400"/>
            <a:ext cx="0" cy="121920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90C36597-E617-4992-939F-F7107FF46F97}"/>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4340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2D8C-259E-4743-B400-8B3EB5F42AD7}"/>
              </a:ext>
            </a:extLst>
          </p:cNvPr>
          <p:cNvSpPr>
            <a:spLocks noGrp="1"/>
          </p:cNvSpPr>
          <p:nvPr>
            <p:ph type="title"/>
          </p:nvPr>
        </p:nvSpPr>
        <p:spPr/>
        <p:txBody>
          <a:bodyPr/>
          <a:lstStyle/>
          <a:p>
            <a:r>
              <a:rPr lang="en-US"/>
              <a:t>Out of the box flags</a:t>
            </a:r>
          </a:p>
        </p:txBody>
      </p:sp>
      <p:sp>
        <p:nvSpPr>
          <p:cNvPr id="3" name="Content Placeholder 2">
            <a:extLst>
              <a:ext uri="{FF2B5EF4-FFF2-40B4-BE49-F238E27FC236}">
                <a16:creationId xmlns:a16="http://schemas.microsoft.com/office/drawing/2014/main" id="{F85BA847-2E3B-4E8F-A36A-5B2560E8E52E}"/>
              </a:ext>
            </a:extLst>
          </p:cNvPr>
          <p:cNvSpPr>
            <a:spLocks noGrp="1"/>
          </p:cNvSpPr>
          <p:nvPr>
            <p:ph sz="half" idx="1"/>
          </p:nvPr>
        </p:nvSpPr>
        <p:spPr>
          <a:xfrm>
            <a:off x="0" y="1600200"/>
            <a:ext cx="6197600" cy="4525433"/>
          </a:xfrm>
        </p:spPr>
        <p:txBody>
          <a:bodyPr>
            <a:normAutofit/>
          </a:bodyPr>
          <a:lstStyle/>
          <a:p>
            <a:r>
              <a:rPr lang="en-US" sz="2667" err="1"/>
              <a:t>AlwaysOnFeatureToggle</a:t>
            </a:r>
            <a:br>
              <a:rPr lang="en-US" sz="2667"/>
            </a:br>
            <a:endParaRPr lang="en-US" sz="2667"/>
          </a:p>
          <a:p>
            <a:r>
              <a:rPr lang="en-US" sz="2667" err="1"/>
              <a:t>AlwaysOffFeatureToggle</a:t>
            </a:r>
            <a:br>
              <a:rPr lang="en-US" sz="2667"/>
            </a:br>
            <a:endParaRPr lang="en-US" sz="2667"/>
          </a:p>
          <a:p>
            <a:r>
              <a:rPr lang="en-US" sz="2667" err="1"/>
              <a:t>SimpleFeatureToggle</a:t>
            </a:r>
            <a:br>
              <a:rPr lang="en-US" sz="2667"/>
            </a:br>
            <a:endParaRPr lang="en-US" sz="2667"/>
          </a:p>
          <a:p>
            <a:r>
              <a:rPr lang="en-US" sz="2667" err="1"/>
              <a:t>EnabledOnOrAfterDateFeatureToggle</a:t>
            </a:r>
            <a:br>
              <a:rPr lang="en-US" sz="2667"/>
            </a:br>
            <a:endParaRPr lang="en-US" sz="2667"/>
          </a:p>
          <a:p>
            <a:r>
              <a:rPr lang="en-US" sz="2667" err="1"/>
              <a:t>EnabledOnOrBeforeDateFeatureToggle</a:t>
            </a:r>
            <a:endParaRPr lang="en-US" sz="2667"/>
          </a:p>
        </p:txBody>
      </p:sp>
      <p:sp>
        <p:nvSpPr>
          <p:cNvPr id="4" name="Content Placeholder 3">
            <a:extLst>
              <a:ext uri="{FF2B5EF4-FFF2-40B4-BE49-F238E27FC236}">
                <a16:creationId xmlns:a16="http://schemas.microsoft.com/office/drawing/2014/main" id="{DDEADC7A-E396-48BA-9587-8CA649ADE9EA}"/>
              </a:ext>
            </a:extLst>
          </p:cNvPr>
          <p:cNvSpPr>
            <a:spLocks noGrp="1"/>
          </p:cNvSpPr>
          <p:nvPr>
            <p:ph sz="half" idx="2"/>
          </p:nvPr>
        </p:nvSpPr>
        <p:spPr>
          <a:xfrm>
            <a:off x="6096000" y="1595118"/>
            <a:ext cx="5994400" cy="4525433"/>
          </a:xfrm>
        </p:spPr>
        <p:txBody>
          <a:bodyPr>
            <a:normAutofit/>
          </a:bodyPr>
          <a:lstStyle/>
          <a:p>
            <a:r>
              <a:rPr lang="en-US" sz="2667" err="1"/>
              <a:t>EnabledBetweenDatesFeatureToggle</a:t>
            </a:r>
            <a:br>
              <a:rPr lang="en-US" sz="2667"/>
            </a:br>
            <a:endParaRPr lang="en-US" sz="2667"/>
          </a:p>
          <a:p>
            <a:r>
              <a:rPr lang="en-US" sz="2667" err="1"/>
              <a:t>EnabledOnDaysOfWeekFeatureToggle</a:t>
            </a:r>
            <a:br>
              <a:rPr lang="en-US" sz="2667"/>
            </a:br>
            <a:endParaRPr lang="en-US" sz="2667"/>
          </a:p>
          <a:p>
            <a:r>
              <a:rPr lang="en-US" sz="2667" err="1"/>
              <a:t>RandomFeatureToggle</a:t>
            </a:r>
            <a:br>
              <a:rPr lang="en-US" sz="2667"/>
            </a:br>
            <a:endParaRPr lang="en-US" sz="2667"/>
          </a:p>
          <a:p>
            <a:r>
              <a:rPr lang="en-US" sz="2667" err="1"/>
              <a:t>SqlFeatureToggle</a:t>
            </a:r>
            <a:br>
              <a:rPr lang="en-US" sz="2667"/>
            </a:br>
            <a:endParaRPr lang="en-US" sz="2667"/>
          </a:p>
          <a:p>
            <a:r>
              <a:rPr lang="en-US" sz="2667" err="1"/>
              <a:t>BooleanRavenDBFeatureToggle</a:t>
            </a:r>
            <a:endParaRPr lang="en-US" sz="2667"/>
          </a:p>
        </p:txBody>
      </p:sp>
      <p:pic>
        <p:nvPicPr>
          <p:cNvPr id="5" name="Picture 4">
            <a:extLst>
              <a:ext uri="{FF2B5EF4-FFF2-40B4-BE49-F238E27FC236}">
                <a16:creationId xmlns:a16="http://schemas.microsoft.com/office/drawing/2014/main" id="{9FFD3210-62F8-4A15-8402-F9709866C9C4}"/>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202740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a:bodyPr>
          <a:lstStyle/>
          <a:p>
            <a:r>
              <a:rPr lang="en-US"/>
              <a:t>DEMO: Using </a:t>
            </a:r>
            <a:r>
              <a:rPr lang="en-US" err="1"/>
              <a:t>FeatureToggle</a:t>
            </a:r>
            <a:r>
              <a:rPr lang="en-US"/>
              <a:t>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A4D8679C-2CD1-4512-92AC-92250AD1BE0C}"/>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393923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4C21825-D49A-A948-B963-9BACB9B8593C}"/>
              </a:ext>
            </a:extLst>
          </p:cNvPr>
          <p:cNvPicPr>
            <a:picLocks noChangeAspect="1"/>
          </p:cNvPicPr>
          <p:nvPr/>
        </p:nvPicPr>
        <p:blipFill>
          <a:blip r:embed="rId3"/>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70A78F8-7779-402F-B352-D68E1846E3DD}"/>
              </a:ext>
            </a:extLst>
          </p:cNvPr>
          <p:cNvPicPr>
            <a:picLocks noChangeAspect="1"/>
          </p:cNvPicPr>
          <p:nvPr/>
        </p:nvPicPr>
        <p:blipFill>
          <a:blip r:embed="rId4"/>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059961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C78C-D927-4A24-AFEB-6314C79F971E}"/>
              </a:ext>
            </a:extLst>
          </p:cNvPr>
          <p:cNvSpPr>
            <a:spLocks noGrp="1"/>
          </p:cNvSpPr>
          <p:nvPr>
            <p:ph type="title"/>
          </p:nvPr>
        </p:nvSpPr>
        <p:spPr/>
        <p:txBody>
          <a:bodyPr/>
          <a:lstStyle/>
          <a:p>
            <a:r>
              <a:rPr lang="en-US"/>
              <a:t>Feature Flags as a Service</a:t>
            </a:r>
          </a:p>
        </p:txBody>
      </p:sp>
      <p:sp>
        <p:nvSpPr>
          <p:cNvPr id="3" name="Text Placeholder 2">
            <a:extLst>
              <a:ext uri="{FF2B5EF4-FFF2-40B4-BE49-F238E27FC236}">
                <a16:creationId xmlns:a16="http://schemas.microsoft.com/office/drawing/2014/main" id="{F7303ADC-4FAE-45C0-9716-0AB7BD8E99F5}"/>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F542FF7D-24FA-4C0D-B875-3BB32AAA88EF}"/>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033139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E7D9-7FBA-419A-924C-098EFBA6AA97}"/>
              </a:ext>
            </a:extLst>
          </p:cNvPr>
          <p:cNvSpPr>
            <a:spLocks noGrp="1"/>
          </p:cNvSpPr>
          <p:nvPr>
            <p:ph type="title"/>
          </p:nvPr>
        </p:nvSpPr>
        <p:spPr/>
        <p:txBody>
          <a:bodyPr/>
          <a:lstStyle/>
          <a:p>
            <a:r>
              <a:rPr lang="en-US"/>
              <a:t>Azure App Configuration</a:t>
            </a:r>
          </a:p>
        </p:txBody>
      </p:sp>
      <p:sp>
        <p:nvSpPr>
          <p:cNvPr id="3" name="Content Placeholder 2">
            <a:extLst>
              <a:ext uri="{FF2B5EF4-FFF2-40B4-BE49-F238E27FC236}">
                <a16:creationId xmlns:a16="http://schemas.microsoft.com/office/drawing/2014/main" id="{8D85F818-1BCE-4C85-9ED3-76A7A66DF1E1}"/>
              </a:ext>
            </a:extLst>
          </p:cNvPr>
          <p:cNvSpPr>
            <a:spLocks noGrp="1"/>
          </p:cNvSpPr>
          <p:nvPr>
            <p:ph idx="1"/>
          </p:nvPr>
        </p:nvSpPr>
        <p:spPr/>
        <p:txBody>
          <a:bodyPr/>
          <a:lstStyle/>
          <a:p>
            <a:r>
              <a:rPr lang="en-US"/>
              <a:t>Managed Service to centralize app and feature settings</a:t>
            </a:r>
          </a:p>
          <a:p>
            <a:r>
              <a:rPr lang="en-US"/>
              <a:t>Built by Azure Team</a:t>
            </a:r>
          </a:p>
          <a:p>
            <a:r>
              <a:rPr lang="en-US"/>
              <a:t>Currently in preview</a:t>
            </a:r>
          </a:p>
          <a:p>
            <a:r>
              <a:rPr lang="en-US"/>
              <a:t>Feature management only in ASP.NET Core</a:t>
            </a:r>
          </a:p>
        </p:txBody>
      </p:sp>
      <p:pic>
        <p:nvPicPr>
          <p:cNvPr id="4" name="Picture 3">
            <a:extLst>
              <a:ext uri="{FF2B5EF4-FFF2-40B4-BE49-F238E27FC236}">
                <a16:creationId xmlns:a16="http://schemas.microsoft.com/office/drawing/2014/main" id="{327C7FD1-0DB6-4718-8835-1052EE55AE52}"/>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44682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8333-6F8A-435D-8D3C-50D201A4A59A}"/>
              </a:ext>
            </a:extLst>
          </p:cNvPr>
          <p:cNvSpPr>
            <a:spLocks noGrp="1"/>
          </p:cNvSpPr>
          <p:nvPr>
            <p:ph type="title"/>
          </p:nvPr>
        </p:nvSpPr>
        <p:spPr/>
        <p:txBody>
          <a:bodyPr/>
          <a:lstStyle/>
          <a:p>
            <a:r>
              <a:rPr lang="en-US"/>
              <a:t>General Steps: Using Azure App Configuration</a:t>
            </a:r>
          </a:p>
        </p:txBody>
      </p:sp>
      <p:sp>
        <p:nvSpPr>
          <p:cNvPr id="3" name="Content Placeholder 2">
            <a:extLst>
              <a:ext uri="{FF2B5EF4-FFF2-40B4-BE49-F238E27FC236}">
                <a16:creationId xmlns:a16="http://schemas.microsoft.com/office/drawing/2014/main" id="{DC256C6A-D9F7-47D7-872F-5E4647897C7F}"/>
              </a:ext>
            </a:extLst>
          </p:cNvPr>
          <p:cNvSpPr>
            <a:spLocks noGrp="1"/>
          </p:cNvSpPr>
          <p:nvPr>
            <p:ph idx="1"/>
          </p:nvPr>
        </p:nvSpPr>
        <p:spPr/>
        <p:txBody>
          <a:bodyPr/>
          <a:lstStyle/>
          <a:p>
            <a:r>
              <a:rPr lang="en-US"/>
              <a:t>Create an app configuration store in Azure</a:t>
            </a:r>
          </a:p>
          <a:p>
            <a:r>
              <a:rPr lang="en-US"/>
              <a:t>Create a feature flag in app configuration store</a:t>
            </a:r>
          </a:p>
          <a:p>
            <a:r>
              <a:rPr lang="en-US"/>
              <a:t>Using Secret Manager tool, add connection from your app to the app configuration store (for developing locally)</a:t>
            </a:r>
          </a:p>
          <a:p>
            <a:r>
              <a:rPr lang="en-US"/>
              <a:t>Add some code to your app  </a:t>
            </a:r>
          </a:p>
        </p:txBody>
      </p:sp>
    </p:spTree>
    <p:extLst>
      <p:ext uri="{BB962C8B-B14F-4D97-AF65-F5344CB8AC3E}">
        <p14:creationId xmlns:p14="http://schemas.microsoft.com/office/powerpoint/2010/main" val="16673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lstStyle/>
          <a:p>
            <a:r>
              <a:rPr lang="en-US"/>
              <a:t>DEMO: Azure App Configuration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C8A0A47E-99F3-4DE4-AFD1-04196F6B3969}"/>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503021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880D-D8A1-4194-9E23-554374EB9787}"/>
              </a:ext>
            </a:extLst>
          </p:cNvPr>
          <p:cNvSpPr>
            <a:spLocks noGrp="1"/>
          </p:cNvSpPr>
          <p:nvPr>
            <p:ph type="title"/>
          </p:nvPr>
        </p:nvSpPr>
        <p:spPr/>
        <p:txBody>
          <a:bodyPr/>
          <a:lstStyle/>
          <a:p>
            <a:r>
              <a:rPr lang="en-US" err="1"/>
              <a:t>LaunchDarkly</a:t>
            </a:r>
            <a:endParaRPr lang="en-US"/>
          </a:p>
        </p:txBody>
      </p:sp>
      <p:sp>
        <p:nvSpPr>
          <p:cNvPr id="3" name="Content Placeholder 2">
            <a:extLst>
              <a:ext uri="{FF2B5EF4-FFF2-40B4-BE49-F238E27FC236}">
                <a16:creationId xmlns:a16="http://schemas.microsoft.com/office/drawing/2014/main" id="{268248DE-B1F5-4CF6-ABA4-DA0FAB84C170}"/>
              </a:ext>
            </a:extLst>
          </p:cNvPr>
          <p:cNvSpPr>
            <a:spLocks noGrp="1"/>
          </p:cNvSpPr>
          <p:nvPr>
            <p:ph idx="1"/>
          </p:nvPr>
        </p:nvSpPr>
        <p:spPr>
          <a:xfrm>
            <a:off x="609600" y="1600201"/>
            <a:ext cx="10972800" cy="4525433"/>
          </a:xfrm>
        </p:spPr>
        <p:txBody>
          <a:bodyPr/>
          <a:lstStyle/>
          <a:p>
            <a:r>
              <a:rPr lang="en-US">
                <a:hlinkClick r:id="rId3"/>
              </a:rPr>
              <a:t>https://launchdarkly.com</a:t>
            </a:r>
            <a:endParaRPr lang="en-US"/>
          </a:p>
          <a:p>
            <a:r>
              <a:rPr lang="en-US"/>
              <a:t>Feature flags as a service</a:t>
            </a:r>
          </a:p>
          <a:p>
            <a:r>
              <a:rPr lang="en-US"/>
              <a:t>Serves over 200 billion feature flags/day</a:t>
            </a:r>
          </a:p>
          <a:p>
            <a:endParaRPr lang="en-US"/>
          </a:p>
          <a:p>
            <a:pPr marL="0" indent="0">
              <a:buNone/>
            </a:pPr>
            <a:endParaRPr lang="en-US"/>
          </a:p>
        </p:txBody>
      </p:sp>
      <p:pic>
        <p:nvPicPr>
          <p:cNvPr id="1026" name="Picture 2" descr="Java">
            <a:extLst>
              <a:ext uri="{FF2B5EF4-FFF2-40B4-BE49-F238E27FC236}">
                <a16:creationId xmlns:a16="http://schemas.microsoft.com/office/drawing/2014/main" id="{A62105DF-14D4-43A0-B427-9F25A4318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91" y="5039077"/>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
            <a:extLst>
              <a:ext uri="{FF2B5EF4-FFF2-40B4-BE49-F238E27FC236}">
                <a16:creationId xmlns:a16="http://schemas.microsoft.com/office/drawing/2014/main" id="{761CCEC9-C806-4E22-8C85-4DD165A10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5077" y="3773927"/>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a:extLst>
              <a:ext uri="{FF2B5EF4-FFF2-40B4-BE49-F238E27FC236}">
                <a16:creationId xmlns:a16="http://schemas.microsoft.com/office/drawing/2014/main" id="{022F8213-8D20-408D-9E36-5ECE8DCAE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4034" y="5232400"/>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
            <a:extLst>
              <a:ext uri="{FF2B5EF4-FFF2-40B4-BE49-F238E27FC236}">
                <a16:creationId xmlns:a16="http://schemas.microsoft.com/office/drawing/2014/main" id="{0B8C9881-5A44-4FAE-A9BB-C85DCC9D9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001" y="3773927"/>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uby">
            <a:extLst>
              <a:ext uri="{FF2B5EF4-FFF2-40B4-BE49-F238E27FC236}">
                <a16:creationId xmlns:a16="http://schemas.microsoft.com/office/drawing/2014/main" id="{87AD3EE5-37B0-4175-9A21-5D1682B05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1" y="5170311"/>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
            <a:extLst>
              <a:ext uri="{FF2B5EF4-FFF2-40B4-BE49-F238E27FC236}">
                <a16:creationId xmlns:a16="http://schemas.microsoft.com/office/drawing/2014/main" id="{02450B47-C82C-45CB-8060-D46AD81489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61769" y="3730401"/>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aScript">
            <a:extLst>
              <a:ext uri="{FF2B5EF4-FFF2-40B4-BE49-F238E27FC236}">
                <a16:creationId xmlns:a16="http://schemas.microsoft.com/office/drawing/2014/main" id="{5154A70B-66E0-4FA9-8E3E-BBFFDAFA4C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1226" y="5170221"/>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HP">
            <a:extLst>
              <a:ext uri="{FF2B5EF4-FFF2-40B4-BE49-F238E27FC236}">
                <a16:creationId xmlns:a16="http://schemas.microsoft.com/office/drawing/2014/main" id="{4ABC7ADA-D902-4DAE-B14E-DFC9182BB5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67537" y="3730401"/>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OS">
            <a:extLst>
              <a:ext uri="{FF2B5EF4-FFF2-40B4-BE49-F238E27FC236}">
                <a16:creationId xmlns:a16="http://schemas.microsoft.com/office/drawing/2014/main" id="{682ED735-354C-45EE-B62B-E2811E6D21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85414" y="5170221"/>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droid">
            <a:extLst>
              <a:ext uri="{FF2B5EF4-FFF2-40B4-BE49-F238E27FC236}">
                <a16:creationId xmlns:a16="http://schemas.microsoft.com/office/drawing/2014/main" id="{3A4F8C37-4890-4EB3-9E62-3290C29C9B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81582" y="3773927"/>
            <a:ext cx="15621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A1E7F1F-DACC-4F33-922E-8ECA43B5990D}"/>
              </a:ext>
            </a:extLst>
          </p:cNvPr>
          <p:cNvPicPr>
            <a:picLocks noChangeAspect="1"/>
          </p:cNvPicPr>
          <p:nvPr/>
        </p:nvPicPr>
        <p:blipFill>
          <a:blip r:embed="rId14"/>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972369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t>
            </a:r>
            <a:r>
              <a:rPr lang="en-US" err="1"/>
              <a:t>LaunchDarkly</a:t>
            </a:r>
            <a:r>
              <a:rPr lang="en-US"/>
              <a:t> Feature Flag as a Service using Azure </a:t>
            </a:r>
            <a:r>
              <a:rPr lang="en-US" err="1"/>
              <a:t>Devops</a:t>
            </a:r>
            <a:endParaRPr lang="en-US"/>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08396658-34AC-49FA-9C72-42DDE43365CA}"/>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4061347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309E-8D58-4ADD-AFF9-08EB08A7FBE9}"/>
              </a:ext>
            </a:extLst>
          </p:cNvPr>
          <p:cNvSpPr>
            <a:spLocks noGrp="1"/>
          </p:cNvSpPr>
          <p:nvPr>
            <p:ph type="title"/>
          </p:nvPr>
        </p:nvSpPr>
        <p:spPr/>
        <p:txBody>
          <a:bodyPr/>
          <a:lstStyle/>
          <a:p>
            <a:r>
              <a:rPr lang="en-US"/>
              <a:t>Be Careful With Feature Flags</a:t>
            </a:r>
          </a:p>
        </p:txBody>
      </p:sp>
      <p:sp>
        <p:nvSpPr>
          <p:cNvPr id="3" name="Text Placeholder 2">
            <a:extLst>
              <a:ext uri="{FF2B5EF4-FFF2-40B4-BE49-F238E27FC236}">
                <a16:creationId xmlns:a16="http://schemas.microsoft.com/office/drawing/2014/main" id="{A4D87221-11C8-4DF3-B394-491834DCC00E}"/>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15033F1-2E28-43EE-88DA-1B935303D9ED}"/>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972173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That’s great…what could go wrong?</a:t>
            </a:r>
          </a:p>
        </p:txBody>
      </p:sp>
      <p:sp>
        <p:nvSpPr>
          <p:cNvPr id="3" name="Text Placeholder 2"/>
          <p:cNvSpPr>
            <a:spLocks noGrp="1"/>
          </p:cNvSpPr>
          <p:nvPr>
            <p:ph type="body" sz="quarter" idx="10"/>
          </p:nvPr>
        </p:nvSpPr>
        <p:spPr>
          <a:xfrm>
            <a:off x="521493" y="1001831"/>
            <a:ext cx="11147432" cy="1490508"/>
          </a:xfrm>
        </p:spPr>
        <p:txBody>
          <a:bodyPr>
            <a:normAutofit lnSpcReduction="10000"/>
          </a:bodyPr>
          <a:lstStyle/>
          <a:p>
            <a:pPr marL="0" indent="0">
              <a:buNone/>
            </a:pPr>
            <a:r>
              <a:rPr lang="en-US"/>
              <a:t>Features to be revealed at Connect 2013 event</a:t>
            </a:r>
          </a:p>
          <a:p>
            <a:pPr marL="0" indent="0">
              <a:buNone/>
            </a:pPr>
            <a:r>
              <a:rPr lang="en-US"/>
              <a:t>We turned features on globally (SU1) just before the keynote...</a:t>
            </a:r>
          </a:p>
          <a:p>
            <a:pPr marL="0" indent="0">
              <a:buNone/>
            </a:pPr>
            <a:r>
              <a:rPr lang="en-US"/>
              <a:t>It didn’t go well.</a:t>
            </a:r>
          </a:p>
        </p:txBody>
      </p:sp>
      <p:pic>
        <p:nvPicPr>
          <p:cNvPr id="4" name="Picture 3" descr="imag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520039" y="2492339"/>
            <a:ext cx="9469107" cy="4158660"/>
          </a:xfrm>
          <a:prstGeom prst="rect">
            <a:avLst/>
          </a:prstGeom>
          <a:noFill/>
          <a:ln>
            <a:noFill/>
          </a:ln>
        </p:spPr>
      </p:pic>
      <p:pic>
        <p:nvPicPr>
          <p:cNvPr id="5" name="Picture 4">
            <a:extLst>
              <a:ext uri="{FF2B5EF4-FFF2-40B4-BE49-F238E27FC236}">
                <a16:creationId xmlns:a16="http://schemas.microsoft.com/office/drawing/2014/main" id="{8B8F5C91-B33A-478E-9E52-411EF048C4D5}"/>
              </a:ext>
            </a:extLst>
          </p:cNvPr>
          <p:cNvPicPr>
            <a:picLocks noChangeAspect="1"/>
          </p:cNvPicPr>
          <p:nvPr/>
        </p:nvPicPr>
        <p:blipFill>
          <a:blip r:embed="rId5"/>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768064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went wrong?</a:t>
            </a:r>
          </a:p>
        </p:txBody>
      </p:sp>
      <p:sp>
        <p:nvSpPr>
          <p:cNvPr id="3" name="Text Placeholder 2"/>
          <p:cNvSpPr>
            <a:spLocks noGrp="1"/>
          </p:cNvSpPr>
          <p:nvPr>
            <p:ph type="body" sz="quarter" idx="10"/>
          </p:nvPr>
        </p:nvSpPr>
        <p:spPr>
          <a:xfrm>
            <a:off x="520040" y="1448081"/>
            <a:ext cx="11150336" cy="4038027"/>
          </a:xfrm>
        </p:spPr>
        <p:txBody>
          <a:bodyPr>
            <a:normAutofit/>
          </a:bodyPr>
          <a:lstStyle/>
          <a:p>
            <a:pPr marL="0" indent="0">
              <a:buNone/>
            </a:pPr>
            <a:r>
              <a:rPr lang="en-US"/>
              <a:t>Turned on flags in production morning of event</a:t>
            </a:r>
          </a:p>
          <a:p>
            <a:pPr marL="0" indent="0">
              <a:buNone/>
            </a:pPr>
            <a:r>
              <a:rPr lang="en-US"/>
              <a:t>On the only instance we had at the time</a:t>
            </a:r>
          </a:p>
          <a:p>
            <a:pPr marL="0" indent="0">
              <a:buNone/>
            </a:pPr>
            <a:endParaRPr lang="en-US"/>
          </a:p>
          <a:p>
            <a:pPr marL="0" indent="0">
              <a:buNone/>
            </a:pPr>
            <a:r>
              <a:rPr lang="en-US"/>
              <a:t>Now…</a:t>
            </a:r>
          </a:p>
          <a:p>
            <a:pPr marL="0" indent="0">
              <a:buNone/>
            </a:pPr>
            <a:r>
              <a:rPr lang="en-US"/>
              <a:t>Incrementally turned on</a:t>
            </a:r>
          </a:p>
          <a:p>
            <a:pPr marL="0" indent="0">
              <a:buNone/>
            </a:pPr>
            <a:r>
              <a:rPr lang="en-US"/>
              <a:t>Turned on completely at least 24 hours ahead of an event</a:t>
            </a:r>
          </a:p>
        </p:txBody>
      </p:sp>
      <p:pic>
        <p:nvPicPr>
          <p:cNvPr id="4" name="Picture 3">
            <a:extLst>
              <a:ext uri="{FF2B5EF4-FFF2-40B4-BE49-F238E27FC236}">
                <a16:creationId xmlns:a16="http://schemas.microsoft.com/office/drawing/2014/main" id="{7FA6D941-8A7B-4B2D-BFDF-47A4C1983BC5}"/>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948206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a:t>Feature Flags == Technical Debt</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a:t>Feature flags are technical debt as soon as you add them to your system</a:t>
            </a:r>
          </a:p>
          <a:p>
            <a:r>
              <a:rPr lang="en-US"/>
              <a:t>Review flags often</a:t>
            </a:r>
          </a:p>
          <a:p>
            <a:r>
              <a:rPr lang="en-US"/>
              <a:t>Be diligent about removing old flags and their supporting infrastructure</a:t>
            </a:r>
          </a:p>
        </p:txBody>
      </p:sp>
      <p:pic>
        <p:nvPicPr>
          <p:cNvPr id="4" name="Picture 3">
            <a:extLst>
              <a:ext uri="{FF2B5EF4-FFF2-40B4-BE49-F238E27FC236}">
                <a16:creationId xmlns:a16="http://schemas.microsoft.com/office/drawing/2014/main" id="{B69F5850-3CE3-464F-863C-FFBB5DD52B89}"/>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600249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5883"/>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26425" y="2812595"/>
            <a:ext cx="3029680" cy="1254793"/>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Deliver value to your users faster using proven agile tools to plan, track, and discuss work across your teams.</a:t>
            </a:r>
            <a:endParaRPr lang="en-US" sz="1568">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277587" y="2812596"/>
            <a:ext cx="3403600" cy="1254793"/>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Build, test, and deploy with CI/CD that works with any language, platform, and cloud. Connect to GitHub or any other Git provider and deploy continuously.</a:t>
            </a:r>
            <a:endParaRPr lang="en-US" sz="1568">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469" y="2812595"/>
            <a:ext cx="3036600" cy="1254793"/>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Get unlimited, cloud-hosted private Git repos and collaborate to build better code with pull requests and advanced file management.</a:t>
            </a:r>
            <a:endParaRPr lang="en-US" sz="1568">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26426" y="5460268"/>
            <a:ext cx="2930637" cy="1013510"/>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Test and ship with confidence using manual and exploratory testing tools.</a:t>
            </a:r>
            <a:endParaRPr lang="en-US" sz="1568">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277587" y="5460268"/>
            <a:ext cx="3367637" cy="1013510"/>
          </a:xfrm>
          <a:prstGeom prst="rect">
            <a:avLst/>
          </a:prstGeom>
          <a:noFill/>
        </p:spPr>
        <p:txBody>
          <a:bodyPr wrap="square" lIns="0" tIns="143428" rIns="0" bIns="143428" rtlCol="0" anchor="t">
            <a:spAutoFit/>
          </a:bodyPr>
          <a:lstStyle/>
          <a:p>
            <a:pPr>
              <a:spcAft>
                <a:spcPts val="588"/>
              </a:spcAft>
            </a:pPr>
            <a:r>
              <a:rPr lang="en-GB" sz="1568">
                <a:solidFill>
                  <a:schemeClr val="tx1">
                    <a:lumMod val="50000"/>
                    <a:lumOff val="50000"/>
                  </a:schemeClr>
                </a:solidFill>
              </a:rPr>
              <a:t>Create, host, and share packages with your team, and add </a:t>
            </a:r>
            <a:r>
              <a:rPr lang="en-GB" sz="1568" err="1">
                <a:solidFill>
                  <a:schemeClr val="tx1">
                    <a:lumMod val="50000"/>
                    <a:lumOff val="50000"/>
                  </a:schemeClr>
                </a:solidFill>
              </a:rPr>
              <a:t>artifacts</a:t>
            </a:r>
            <a:r>
              <a:rPr lang="en-GB" sz="1568">
                <a:solidFill>
                  <a:schemeClr val="tx1">
                    <a:lumMod val="50000"/>
                    <a:lumOff val="50000"/>
                  </a:schemeClr>
                </a:solidFill>
              </a:rPr>
              <a:t> to your CI/CD pipelines with a single click.</a:t>
            </a:r>
            <a:endParaRPr lang="en-US" sz="1568">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77587" y="1766918"/>
            <a:ext cx="708572" cy="705847"/>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77587" y="4434806"/>
            <a:ext cx="722061" cy="705847"/>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426" y="1766918"/>
            <a:ext cx="722433" cy="705847"/>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336470" y="1766918"/>
            <a:ext cx="714748" cy="705847"/>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6426" y="4434806"/>
            <a:ext cx="697689" cy="705847"/>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26426" y="2451482"/>
            <a:ext cx="1347993"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a:solidFill>
                  <a:srgbClr val="00B294"/>
                </a:solidFill>
                <a:latin typeface="+mj-lt"/>
              </a:rPr>
              <a:t>Azure Boards</a:t>
            </a:r>
            <a:endParaRPr lang="en-US" sz="1765">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471" y="2451481"/>
            <a:ext cx="1647135"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a:solidFill>
                  <a:srgbClr val="D83B01"/>
                </a:solidFill>
                <a:latin typeface="+mj-lt"/>
              </a:rPr>
              <a:t>Azure </a:t>
            </a:r>
            <a:r>
              <a:rPr lang="en-US" sz="1765">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277588" y="2451481"/>
            <a:ext cx="1909952"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a:solidFill>
                  <a:srgbClr val="2560E0"/>
                </a:solidFill>
                <a:latin typeface="+mj-lt"/>
              </a:rPr>
              <a:t>Azure Pipelines</a:t>
            </a:r>
            <a:endParaRPr lang="en-US" sz="1765">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26426" y="5089338"/>
            <a:ext cx="1805205"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a:solidFill>
                  <a:srgbClr val="854CC7"/>
                </a:solidFill>
                <a:latin typeface="+mj-lt"/>
              </a:rPr>
              <a:t>Azure Test</a:t>
            </a:r>
            <a:r>
              <a:rPr lang="en-US" sz="1765">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277589" y="5089337"/>
            <a:ext cx="2014841" cy="561270"/>
          </a:xfrm>
          <a:prstGeom prst="rect">
            <a:avLst/>
          </a:prstGeom>
          <a:noFill/>
        </p:spPr>
        <p:txBody>
          <a:bodyPr rot="0" spcFirstLastPara="0" vertOverflow="overflow" horzOverflow="overflow" vert="horz" wrap="square" lIns="0" tIns="143428" rIns="0" bIns="143428" numCol="1" spcCol="0" rtlCol="0" fromWordArt="0" anchor="t" anchorCtr="0" forceAA="0" compatLnSpc="1">
            <a:prstTxWarp prst="textNoShape">
              <a:avLst/>
            </a:prstTxWarp>
            <a:spAutoFit/>
          </a:bodyPr>
          <a:lstStyle/>
          <a:p>
            <a:r>
              <a:rPr lang="en-US" sz="1765">
                <a:solidFill>
                  <a:srgbClr val="CB2E6D"/>
                </a:solidFill>
                <a:latin typeface="+mj-lt"/>
              </a:rPr>
              <a:t>Azure Artifacts</a:t>
            </a:r>
            <a:endParaRPr lang="en-US" sz="1765">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354042" y="5495486"/>
            <a:ext cx="3187751" cy="27161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37">
              <a:buNone/>
              <a:defRPr/>
            </a:pPr>
            <a:r>
              <a:rPr lang="en-US" sz="1765">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354041" y="4681286"/>
            <a:ext cx="697176" cy="69717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821" fontAlgn="base">
              <a:spcBef>
                <a:spcPct val="0"/>
              </a:spcBef>
              <a:spcAft>
                <a:spcPct val="0"/>
              </a:spcAft>
              <a:defRPr/>
            </a:pPr>
            <a:r>
              <a:rPr lang="en-US" sz="3529"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3529" kern="0">
              <a:ln w="19050">
                <a:noFill/>
              </a:ln>
              <a:solidFill>
                <a:schemeClr val="tx2"/>
              </a:solidFill>
              <a:latin typeface="Segoe UI"/>
              <a:ea typeface="Segoe UI" pitchFamily="34" charset="0"/>
              <a:cs typeface="Segoe UI" pitchFamily="34" charset="0"/>
            </a:endParaRPr>
          </a:p>
        </p:txBody>
      </p:sp>
      <p:pic>
        <p:nvPicPr>
          <p:cNvPr id="27" name="Picture 26">
            <a:extLst>
              <a:ext uri="{FF2B5EF4-FFF2-40B4-BE49-F238E27FC236}">
                <a16:creationId xmlns:a16="http://schemas.microsoft.com/office/drawing/2014/main" id="{ACD2272F-A9E9-4885-BAB5-2002AA1EEB07}"/>
              </a:ext>
            </a:extLst>
          </p:cNvPr>
          <p:cNvPicPr>
            <a:picLocks noChangeAspect="1"/>
          </p:cNvPicPr>
          <p:nvPr/>
        </p:nvPicPr>
        <p:blipFill>
          <a:blip r:embed="rId8"/>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096196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3CF8-585B-42A4-A31D-6F1DCAA737A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F82FC6A6-E45B-46DB-863F-3303FC834C55}"/>
              </a:ext>
            </a:extLst>
          </p:cNvPr>
          <p:cNvSpPr>
            <a:spLocks noGrp="1"/>
          </p:cNvSpPr>
          <p:nvPr>
            <p:ph idx="1"/>
          </p:nvPr>
        </p:nvSpPr>
        <p:spPr/>
        <p:txBody>
          <a:bodyPr/>
          <a:lstStyle/>
          <a:p>
            <a:r>
              <a:rPr lang="en-US"/>
              <a:t>DevOps is awesome</a:t>
            </a:r>
          </a:p>
          <a:p>
            <a:r>
              <a:rPr lang="en-US"/>
              <a:t>Feature flags are awesome</a:t>
            </a:r>
          </a:p>
          <a:p>
            <a:r>
              <a:rPr lang="en-US"/>
              <a:t>Multiple feature flag frameworks (free and consumer)</a:t>
            </a:r>
          </a:p>
          <a:p>
            <a:r>
              <a:rPr lang="en-US"/>
              <a:t>Nobody rides for free</a:t>
            </a:r>
          </a:p>
          <a:p>
            <a:pPr lvl="1"/>
            <a:r>
              <a:rPr lang="en-US"/>
              <a:t>“With great power comes great responsibility”</a:t>
            </a:r>
          </a:p>
          <a:p>
            <a:endParaRPr lang="en-US"/>
          </a:p>
        </p:txBody>
      </p:sp>
      <p:pic>
        <p:nvPicPr>
          <p:cNvPr id="4" name="Picture 3">
            <a:extLst>
              <a:ext uri="{FF2B5EF4-FFF2-40B4-BE49-F238E27FC236}">
                <a16:creationId xmlns:a16="http://schemas.microsoft.com/office/drawing/2014/main" id="{658ED74D-3DBE-4BFF-B2DC-1A20CC515F14}"/>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004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C021-641A-4E66-B7A4-451F8AF46F4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F8CBD2E7-ED54-4803-A196-47EFD7E08455}"/>
              </a:ext>
            </a:extLst>
          </p:cNvPr>
          <p:cNvSpPr>
            <a:spLocks noGrp="1"/>
          </p:cNvSpPr>
          <p:nvPr>
            <p:ph idx="1"/>
          </p:nvPr>
        </p:nvSpPr>
        <p:spPr/>
        <p:txBody>
          <a:bodyPr>
            <a:normAutofit/>
          </a:bodyPr>
          <a:lstStyle/>
          <a:p>
            <a:r>
              <a:rPr lang="en-US">
                <a:hlinkClick r:id="rId2"/>
              </a:rPr>
              <a:t>http://github.com/jason-Roberts/FeatureToggle</a:t>
            </a:r>
            <a:endParaRPr lang="en-US"/>
          </a:p>
          <a:p>
            <a:r>
              <a:rPr lang="en-US">
                <a:hlinkClick r:id="rId3"/>
              </a:rPr>
              <a:t>https://github.com/launchdarkly/featureflags</a:t>
            </a:r>
            <a:endParaRPr lang="en-US"/>
          </a:p>
          <a:p>
            <a:r>
              <a:rPr lang="en-US">
                <a:hlinkClick r:id="rId4"/>
              </a:rPr>
              <a:t>http://featureflags.io/</a:t>
            </a:r>
            <a:endParaRPr lang="en-US"/>
          </a:p>
          <a:p>
            <a:r>
              <a:rPr lang="en-US">
                <a:hlinkClick r:id="rId5"/>
              </a:rPr>
              <a:t>https://launchdarkly.com/</a:t>
            </a:r>
            <a:endParaRPr lang="en-US"/>
          </a:p>
          <a:p>
            <a:r>
              <a:rPr lang="en-US">
                <a:hlinkClick r:id="rId6"/>
              </a:rPr>
              <a:t>https://docs.microsoft.com/en-us/azure/azure-app-configuration/</a:t>
            </a:r>
            <a:endParaRPr lang="en-US"/>
          </a:p>
          <a:p>
            <a:r>
              <a:rPr lang="en-US">
                <a:hlinkClick r:id="rId7"/>
              </a:rPr>
              <a:t>https://devblogs.microsoft.com/devops/effective-patterns-for-feature-flags/</a:t>
            </a:r>
            <a:endParaRPr lang="en-US"/>
          </a:p>
          <a:p>
            <a:r>
              <a:rPr lang="en-US">
                <a:hlinkClick r:id="rId8"/>
              </a:rPr>
              <a:t>https://www.azuredevopslabs.com/labs/vstsextend/launchdarkly/</a:t>
            </a:r>
            <a:endParaRPr lang="en-US"/>
          </a:p>
          <a:p>
            <a:endParaRPr lang="en-US"/>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EE195C2E-C9E2-4894-86A3-5A035D139EE3}"/>
              </a:ext>
            </a:extLst>
          </p:cNvPr>
          <p:cNvPicPr>
            <a:picLocks noChangeAspect="1"/>
          </p:cNvPicPr>
          <p:nvPr/>
        </p:nvPicPr>
        <p:blipFill>
          <a:blip r:embed="rId9"/>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313093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499608" y="1369207"/>
            <a:ext cx="5443824" cy="498598"/>
          </a:xfrm>
        </p:spPr>
        <p:txBody>
          <a:bodyPr/>
          <a:lstStyle/>
          <a:p>
            <a:r>
              <a:rPr lang="en-US">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8429880" y="3783429"/>
            <a:ext cx="539923" cy="539923"/>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7122520" y="1885999"/>
            <a:ext cx="539923" cy="539923"/>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6853813" y="2568825"/>
            <a:ext cx="539923" cy="539923"/>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9232058" y="2284544"/>
            <a:ext cx="539923" cy="539923"/>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9697669" y="1401106"/>
            <a:ext cx="539923" cy="539923"/>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9846291" y="2709880"/>
            <a:ext cx="539923" cy="539923"/>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9846291" y="2028901"/>
            <a:ext cx="539923" cy="539923"/>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10460524" y="2390826"/>
            <a:ext cx="539923" cy="539923"/>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668352" y="3018502"/>
            <a:ext cx="5275080" cy="366618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defRPr/>
            </a:pPr>
            <a:r>
              <a:rPr lang="en-AU" sz="3137" i="1">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Work with Microsoft’s largest customers to help them accelerate their DevOps transformation.</a:t>
            </a:r>
          </a:p>
          <a:p>
            <a:pPr marL="228556" indent="-228556" defTabSz="932563">
              <a:defRPr/>
            </a:pPr>
            <a:endParaRPr lang="en-AU" sz="2800">
              <a:gradFill>
                <a:gsLst>
                  <a:gs pos="1250">
                    <a:srgbClr val="1A1A1A"/>
                  </a:gs>
                  <a:gs pos="100000">
                    <a:srgbClr val="1A1A1A"/>
                  </a:gs>
                </a:gsLst>
                <a:lin ang="5400000" scaled="0"/>
              </a:gradFill>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58754" y="2173173"/>
            <a:ext cx="1219197" cy="1219197"/>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4675056" y="4124040"/>
            <a:ext cx="1219197" cy="1219197"/>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9083387" y="1671043"/>
            <a:ext cx="539972" cy="539972"/>
          </a:xfrm>
          <a:prstGeom prst="rect">
            <a:avLst/>
          </a:prstGeom>
          <a:ln w="19050">
            <a:solidFill>
              <a:srgbClr val="D2D2D2"/>
            </a:solidFill>
          </a:ln>
        </p:spPr>
      </p:pic>
      <p:pic>
        <p:nvPicPr>
          <p:cNvPr id="16" name="Picture 15">
            <a:extLst>
              <a:ext uri="{FF2B5EF4-FFF2-40B4-BE49-F238E27FC236}">
                <a16:creationId xmlns:a16="http://schemas.microsoft.com/office/drawing/2014/main" id="{B6BD9E9B-C996-424C-9021-8B41C2AE66C4}"/>
              </a:ext>
            </a:extLst>
          </p:cNvPr>
          <p:cNvPicPr>
            <a:picLocks noChangeAspect="1"/>
          </p:cNvPicPr>
          <p:nvPr/>
        </p:nvPicPr>
        <p:blipFill>
          <a:blip r:embed="rId14"/>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4D1AB-4CDD-43AD-AA2A-B4DD821BC117}"/>
              </a:ext>
            </a:extLst>
          </p:cNvPr>
          <p:cNvSpPr txBox="1"/>
          <p:nvPr/>
        </p:nvSpPr>
        <p:spPr>
          <a:xfrm>
            <a:off x="655320" y="365125"/>
            <a:ext cx="5120114" cy="1692794"/>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Me</a:t>
            </a:r>
          </a:p>
        </p:txBody>
      </p:sp>
      <p:sp>
        <p:nvSpPr>
          <p:cNvPr id="5" name="TextBox 4">
            <a:extLst>
              <a:ext uri="{FF2B5EF4-FFF2-40B4-BE49-F238E27FC236}">
                <a16:creationId xmlns:a16="http://schemas.microsoft.com/office/drawing/2014/main" id="{6301DCB5-9689-4304-A502-5F22744D7F41}"/>
              </a:ext>
            </a:extLst>
          </p:cNvPr>
          <p:cNvSpPr txBox="1"/>
          <p:nvPr/>
        </p:nvSpPr>
        <p:spPr>
          <a:xfrm>
            <a:off x="655321" y="2575034"/>
            <a:ext cx="5120113" cy="3462228"/>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b="1"/>
              <a:t>Mickey Gousset</a:t>
            </a:r>
          </a:p>
          <a:p>
            <a:pPr lvl="1" indent="-228600">
              <a:lnSpc>
                <a:spcPct val="90000"/>
              </a:lnSpc>
              <a:spcAft>
                <a:spcPts val="600"/>
              </a:spcAft>
              <a:buFont typeface="Arial" panose="020B0604020202020204" pitchFamily="34" charset="0"/>
              <a:buChar char="•"/>
            </a:pPr>
            <a:r>
              <a:rPr lang="en-US" sz="2400" b="1"/>
              <a:t>Joined Microsoft June-18</a:t>
            </a:r>
          </a:p>
          <a:p>
            <a:pPr lvl="1" indent="-228600">
              <a:lnSpc>
                <a:spcPct val="90000"/>
              </a:lnSpc>
              <a:spcAft>
                <a:spcPts val="600"/>
              </a:spcAft>
              <a:buFont typeface="Arial" panose="020B0604020202020204" pitchFamily="34" charset="0"/>
              <a:buChar char="•"/>
            </a:pPr>
            <a:r>
              <a:rPr lang="en-US" sz="2400" b="1"/>
              <a:t>Dev Tools MVP - 14 years</a:t>
            </a:r>
          </a:p>
          <a:p>
            <a:pPr lvl="1" indent="-228600">
              <a:lnSpc>
                <a:spcPct val="90000"/>
              </a:lnSpc>
              <a:spcAft>
                <a:spcPts val="600"/>
              </a:spcAft>
              <a:buFont typeface="Arial" panose="020B0604020202020204" pitchFamily="34" charset="0"/>
              <a:buChar char="•"/>
            </a:pPr>
            <a:r>
              <a:rPr lang="en-US" sz="2400" b="1"/>
              <a:t>Tupelo, Mississippi, USA</a:t>
            </a:r>
            <a:br>
              <a:rPr lang="en-US" sz="2400" b="1"/>
            </a:br>
            <a:endParaRPr lang="en-US" sz="2400" b="1"/>
          </a:p>
          <a:p>
            <a:pPr indent="-228600">
              <a:lnSpc>
                <a:spcPct val="90000"/>
              </a:lnSpc>
              <a:spcAft>
                <a:spcPts val="600"/>
              </a:spcAft>
              <a:buFont typeface="Arial" panose="020B0604020202020204" pitchFamily="34" charset="0"/>
              <a:buChar char="•"/>
            </a:pPr>
            <a:r>
              <a:rPr lang="en-US" sz="2400" b="1"/>
              <a:t>@</a:t>
            </a:r>
            <a:r>
              <a:rPr lang="en-US" sz="2400" b="1" err="1"/>
              <a:t>mickey_gousset</a:t>
            </a:r>
            <a:endParaRPr lang="en-US" sz="2400" b="1"/>
          </a:p>
          <a:p>
            <a:pPr indent="-228600">
              <a:lnSpc>
                <a:spcPct val="90000"/>
              </a:lnSpc>
              <a:spcAft>
                <a:spcPts val="600"/>
              </a:spcAft>
              <a:buFont typeface="Arial" panose="020B0604020202020204" pitchFamily="34" charset="0"/>
              <a:buChar char="•"/>
            </a:pPr>
            <a:r>
              <a:rPr lang="en-US" sz="2400" b="1"/>
              <a:t>mickeygousset.com</a:t>
            </a:r>
          </a:p>
          <a:p>
            <a:pPr indent="-228600">
              <a:lnSpc>
                <a:spcPct val="90000"/>
              </a:lnSpc>
              <a:spcAft>
                <a:spcPts val="600"/>
              </a:spcAft>
              <a:buFont typeface="Arial" panose="020B0604020202020204" pitchFamily="34" charset="0"/>
              <a:buChar char="•"/>
            </a:pPr>
            <a:r>
              <a:rPr lang="en-US" sz="2400" b="1"/>
              <a:t>mickey.gousset@microsoft.com</a:t>
            </a:r>
          </a:p>
          <a:p>
            <a:pPr indent="-228600">
              <a:lnSpc>
                <a:spcPct val="90000"/>
              </a:lnSpc>
              <a:spcAft>
                <a:spcPts val="600"/>
              </a:spcAft>
              <a:buFont typeface="Arial" panose="020B0604020202020204" pitchFamily="34" charset="0"/>
              <a:buChar char="•"/>
            </a:pPr>
            <a:endParaRPr lang="en-US" sz="2400" b="1"/>
          </a:p>
        </p:txBody>
      </p:sp>
      <p:pic>
        <p:nvPicPr>
          <p:cNvPr id="10" name="Picture 9" descr="A picture containing person, ground, outdoor, road&#10;&#10;Description automatically generated">
            <a:extLst>
              <a:ext uri="{FF2B5EF4-FFF2-40B4-BE49-F238E27FC236}">
                <a16:creationId xmlns:a16="http://schemas.microsoft.com/office/drawing/2014/main" id="{BD09DF4B-8F16-4874-AAC3-83CD7DD743F7}"/>
              </a:ext>
            </a:extLst>
          </p:cNvPr>
          <p:cNvPicPr>
            <a:picLocks noChangeAspect="1"/>
          </p:cNvPicPr>
          <p:nvPr/>
        </p:nvPicPr>
        <p:blipFill rotWithShape="1">
          <a:blip r:embed="rId3">
            <a:extLst>
              <a:ext uri="{28A0092B-C50C-407E-A947-70E740481C1C}">
                <a14:useLocalDpi xmlns:a14="http://schemas.microsoft.com/office/drawing/2010/main" val="0"/>
              </a:ext>
            </a:extLst>
          </a:blip>
          <a:srcRect r="1" b="2776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AutoShape 2" descr="https://us-prod.asyncgw.teams.microsoft.com/v1/objects/0-eus-d8-d190768c933afea2e5cf836c5569c5fa/views/imgpsh_mobile_save">
            <a:extLst>
              <a:ext uri="{FF2B5EF4-FFF2-40B4-BE49-F238E27FC236}">
                <a16:creationId xmlns:a16="http://schemas.microsoft.com/office/drawing/2014/main" id="{E64C9B24-88AA-4AF6-A783-3E753EB4FC5E}"/>
              </a:ext>
            </a:extLst>
          </p:cNvPr>
          <p:cNvSpPr>
            <a:spLocks noChangeAspect="1" noChangeArrowheads="1"/>
          </p:cNvSpPr>
          <p:nvPr/>
        </p:nvSpPr>
        <p:spPr bwMode="auto">
          <a:xfrm>
            <a:off x="2209800" y="1243013"/>
            <a:ext cx="7772400" cy="43719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CCC9AB95-F896-4F57-857A-5CB3E94C9853}"/>
              </a:ext>
            </a:extLst>
          </p:cNvPr>
          <p:cNvPicPr>
            <a:picLocks noChangeAspect="1"/>
          </p:cNvPicPr>
          <p:nvPr/>
        </p:nvPicPr>
        <p:blipFill>
          <a:blip r:embed="rId4"/>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25982641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E7636B-FB41-AE45-B915-F2BAFA9BFED2}"/>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B5B73BF-1AE3-4E65-9C92-C1BAE9A6E70E}"/>
              </a:ext>
            </a:extLst>
          </p:cNvPr>
          <p:cNvSpPr txBox="1"/>
          <p:nvPr/>
        </p:nvSpPr>
        <p:spPr>
          <a:xfrm>
            <a:off x="8534401" y="98323"/>
            <a:ext cx="3569110" cy="1200329"/>
          </a:xfrm>
          <a:prstGeom prst="rect">
            <a:avLst/>
          </a:prstGeom>
          <a:noFill/>
        </p:spPr>
        <p:txBody>
          <a:bodyPr wrap="square" rtlCol="0">
            <a:spAutoFit/>
          </a:bodyPr>
          <a:lstStyle/>
          <a:p>
            <a:r>
              <a:rPr lang="en-US" sz="4000" b="1"/>
              <a:t>Mickey Gousset</a:t>
            </a:r>
          </a:p>
          <a:p>
            <a:r>
              <a:rPr lang="en-US" sz="3200" b="1"/>
              <a:t>@</a:t>
            </a:r>
            <a:r>
              <a:rPr lang="en-US" sz="3200" b="1" err="1"/>
              <a:t>mickey_gousset</a:t>
            </a:r>
            <a:endParaRPr lang="en-US" sz="3200" b="1"/>
          </a:p>
        </p:txBody>
      </p:sp>
    </p:spTree>
    <p:extLst>
      <p:ext uri="{BB962C8B-B14F-4D97-AF65-F5344CB8AC3E}">
        <p14:creationId xmlns:p14="http://schemas.microsoft.com/office/powerpoint/2010/main" val="1649760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CAE1-6732-4004-9A17-E10432D1CDB2}"/>
              </a:ext>
            </a:extLst>
          </p:cNvPr>
          <p:cNvSpPr txBox="1">
            <a:spLocks/>
          </p:cNvSpPr>
          <p:nvPr/>
        </p:nvSpPr>
        <p:spPr>
          <a:xfrm>
            <a:off x="642996" y="4571216"/>
            <a:ext cx="10906008" cy="111541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100" kern="1200">
                <a:solidFill>
                  <a:schemeClr val="tx1"/>
                </a:solidFill>
                <a:latin typeface="+mj-lt"/>
                <a:ea typeface="+mj-ea"/>
                <a:cs typeface="+mj-cs"/>
              </a:rPr>
              <a:t>What is Tupelo, MS world-famous for?</a:t>
            </a:r>
          </a:p>
        </p:txBody>
      </p:sp>
      <p:pic>
        <p:nvPicPr>
          <p:cNvPr id="3" name="Picture 2" descr="See the source image">
            <a:extLst>
              <a:ext uri="{FF2B5EF4-FFF2-40B4-BE49-F238E27FC236}">
                <a16:creationId xmlns:a16="http://schemas.microsoft.com/office/drawing/2014/main" id="{9387E15F-4B41-4EC6-9425-59CC45D878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67" r="-4" b="-4"/>
          <a:stretch/>
        </p:blipFill>
        <p:spPr bwMode="auto">
          <a:xfrm>
            <a:off x="321628" y="320511"/>
            <a:ext cx="3794760" cy="39309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04424C45-D404-4EF7-9C1A-CF4E5135C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756" r="21841" b="-2"/>
          <a:stretch/>
        </p:blipFill>
        <p:spPr bwMode="auto">
          <a:xfrm>
            <a:off x="4198385" y="320511"/>
            <a:ext cx="3794760" cy="393097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53B1023D-7939-439F-A4A2-36023B29BDF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308" r="-2" b="-2"/>
          <a:stretch/>
        </p:blipFill>
        <p:spPr bwMode="auto">
          <a:xfrm>
            <a:off x="8075142" y="320511"/>
            <a:ext cx="3794760" cy="39309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FAE42D6-BF38-4D9C-96D9-C417DDA7F586}"/>
              </a:ext>
            </a:extLst>
          </p:cNvPr>
          <p:cNvPicPr>
            <a:picLocks noChangeAspect="1"/>
          </p:cNvPicPr>
          <p:nvPr/>
        </p:nvPicPr>
        <p:blipFill>
          <a:blip r:embed="rId6"/>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8734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C7B5-BCA9-462B-941E-213AB3CBD781}"/>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3DAEF622-D645-4841-9FC2-0BE6AF4ECAA4}"/>
              </a:ext>
            </a:extLst>
          </p:cNvPr>
          <p:cNvSpPr>
            <a:spLocks noGrp="1"/>
          </p:cNvSpPr>
          <p:nvPr>
            <p:ph idx="1"/>
          </p:nvPr>
        </p:nvSpPr>
        <p:spPr/>
        <p:txBody>
          <a:bodyPr/>
          <a:lstStyle/>
          <a:p>
            <a:r>
              <a:rPr lang="en-US"/>
              <a:t>Level-Set: What Are Feature Flags</a:t>
            </a:r>
          </a:p>
          <a:p>
            <a:r>
              <a:rPr lang="en-US"/>
              <a:t>Feature Flag Frameworks</a:t>
            </a:r>
          </a:p>
          <a:p>
            <a:r>
              <a:rPr lang="en-US" err="1"/>
              <a:t>LaunchDarkly</a:t>
            </a:r>
            <a:r>
              <a:rPr lang="en-US"/>
              <a:t> </a:t>
            </a:r>
            <a:r>
              <a:rPr lang="en-US" err="1"/>
              <a:t>FFaaS</a:t>
            </a:r>
            <a:endParaRPr lang="en-US"/>
          </a:p>
          <a:p>
            <a:r>
              <a:rPr lang="en-US"/>
              <a:t>Wrap-Up</a:t>
            </a:r>
          </a:p>
        </p:txBody>
      </p:sp>
      <p:pic>
        <p:nvPicPr>
          <p:cNvPr id="4" name="Picture 3">
            <a:extLst>
              <a:ext uri="{FF2B5EF4-FFF2-40B4-BE49-F238E27FC236}">
                <a16:creationId xmlns:a16="http://schemas.microsoft.com/office/drawing/2014/main" id="{5B73DFE1-49A6-45AA-B306-1EC41930AAD8}"/>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80883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865" y="1388183"/>
            <a:ext cx="12190271" cy="2036840"/>
          </a:xfrm>
        </p:spPr>
        <p:txBody>
          <a:bodyPr/>
          <a:lstStyle/>
          <a:p>
            <a:pPr>
              <a:lnSpc>
                <a:spcPct val="120000"/>
              </a:lnSpc>
            </a:pPr>
            <a:r>
              <a:rPr lang="en-US" sz="4800">
                <a:solidFill>
                  <a:schemeClr val="bg1"/>
                </a:solidFill>
              </a:rPr>
              <a:t>High-performing teams continue to achieve both faster throughput and better stability.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555" y="6283079"/>
            <a:ext cx="1207176" cy="462007"/>
          </a:xfrm>
          <a:prstGeom prst="rect">
            <a:avLst/>
          </a:prstGeom>
        </p:spPr>
      </p:pic>
      <p:pic>
        <p:nvPicPr>
          <p:cNvPr id="4" name="Picture 3">
            <a:extLst>
              <a:ext uri="{FF2B5EF4-FFF2-40B4-BE49-F238E27FC236}">
                <a16:creationId xmlns:a16="http://schemas.microsoft.com/office/drawing/2014/main" id="{977532BA-9BD5-44F7-BF5C-6AE85DA53DAC}"/>
              </a:ext>
            </a:extLst>
          </p:cNvPr>
          <p:cNvPicPr>
            <a:picLocks noChangeAspect="1"/>
          </p:cNvPicPr>
          <p:nvPr/>
        </p:nvPicPr>
        <p:blipFill>
          <a:blip r:embed="rId4"/>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4273702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nov-2015-marketing-2-103.jpg"/>
          <p:cNvPicPr>
            <a:picLocks noGrp="1" noChangeAspect="1"/>
          </p:cNvPicPr>
          <p:nvPr>
            <p:ph type="pic" sz="quarter" idx="17"/>
          </p:nvPr>
        </p:nvPicPr>
        <p:blipFill>
          <a:blip r:embed="rId3">
            <a:alphaModFix amt="49000"/>
            <a:extLst>
              <a:ext uri="{28A0092B-C50C-407E-A947-70E740481C1C}">
                <a14:useLocalDpi xmlns:a14="http://schemas.microsoft.com/office/drawing/2010/main" val="0"/>
              </a:ext>
            </a:extLst>
          </a:blip>
          <a:srcRect t="7724" b="7724"/>
          <a:stretch>
            <a:fillRect/>
          </a:stretch>
        </p:blipFill>
        <p:spPr/>
      </p:pic>
      <p:grpSp>
        <p:nvGrpSpPr>
          <p:cNvPr id="15" name="Group 14"/>
          <p:cNvGrpSpPr/>
          <p:nvPr/>
        </p:nvGrpSpPr>
        <p:grpSpPr>
          <a:xfrm>
            <a:off x="-213004" y="932843"/>
            <a:ext cx="6593445" cy="4619055"/>
            <a:chOff x="-160425" y="699366"/>
            <a:chExt cx="4945785" cy="3464783"/>
          </a:xfrm>
        </p:grpSpPr>
        <p:sp>
          <p:nvSpPr>
            <p:cNvPr id="8" name="TextBox 7"/>
            <p:cNvSpPr txBox="1"/>
            <p:nvPr/>
          </p:nvSpPr>
          <p:spPr>
            <a:xfrm>
              <a:off x="479180" y="2771293"/>
              <a:ext cx="4306180" cy="869688"/>
            </a:xfrm>
            <a:prstGeom prst="rect">
              <a:avLst/>
            </a:prstGeom>
            <a:noFill/>
          </p:spPr>
          <p:txBody>
            <a:bodyPr wrap="square" rtlCol="0">
              <a:spAutoFit/>
            </a:bodyPr>
            <a:lstStyle/>
            <a:p>
              <a:pPr defTabSz="914437">
                <a:defRPr/>
              </a:pPr>
              <a:r>
                <a:rPr lang="en-US" sz="3467">
                  <a:solidFill>
                    <a:srgbClr val="FFFFFF"/>
                  </a:solidFill>
                  <a:latin typeface="Segoe Light" panose="020B0302040504020203" pitchFamily="34" charset="0"/>
                  <a:cs typeface="Arial"/>
                  <a:sym typeface="Helvetica Neue"/>
                </a:rPr>
                <a:t>More frequent</a:t>
              </a:r>
            </a:p>
            <a:p>
              <a:pPr defTabSz="914437">
                <a:defRPr/>
              </a:pPr>
              <a:r>
                <a:rPr lang="en-US" sz="3467">
                  <a:solidFill>
                    <a:srgbClr val="FFFFFF"/>
                  </a:solidFill>
                  <a:latin typeface="Segoe Light" panose="020B0302040504020203" pitchFamily="34" charset="0"/>
                  <a:cs typeface="Arial"/>
                  <a:sym typeface="Helvetica Neue"/>
                </a:rPr>
                <a:t>Code deployments</a:t>
              </a:r>
            </a:p>
          </p:txBody>
        </p:sp>
        <p:sp>
          <p:nvSpPr>
            <p:cNvPr id="9" name="TextBox 8"/>
            <p:cNvSpPr txBox="1"/>
            <p:nvPr/>
          </p:nvSpPr>
          <p:spPr>
            <a:xfrm>
              <a:off x="-160425" y="699366"/>
              <a:ext cx="4256507" cy="2377671"/>
            </a:xfrm>
            <a:prstGeom prst="rect">
              <a:avLst/>
            </a:prstGeom>
            <a:noFill/>
          </p:spPr>
          <p:txBody>
            <a:bodyPr wrap="square" rtlCol="0">
              <a:spAutoFit/>
            </a:bodyPr>
            <a:lstStyle/>
            <a:p>
              <a:pPr algn="ctr" defTabSz="914437">
                <a:defRPr/>
              </a:pPr>
              <a:r>
                <a:rPr lang="en-US" sz="19998" kern="0" spc="-813">
                  <a:solidFill>
                    <a:srgbClr val="FFAD1A"/>
                  </a:solidFill>
                  <a:latin typeface="Segoe Light" panose="020B0302040504020203" pitchFamily="34" charset="0"/>
                </a:rPr>
                <a:t>46x</a:t>
              </a:r>
            </a:p>
          </p:txBody>
        </p:sp>
        <p:sp>
          <p:nvSpPr>
            <p:cNvPr id="10" name="TextBox 9"/>
            <p:cNvSpPr txBox="1"/>
            <p:nvPr/>
          </p:nvSpPr>
          <p:spPr>
            <a:xfrm>
              <a:off x="479180" y="3663845"/>
              <a:ext cx="4306180" cy="500304"/>
            </a:xfrm>
            <a:prstGeom prst="rect">
              <a:avLst/>
            </a:prstGeom>
            <a:noFill/>
          </p:spPr>
          <p:txBody>
            <a:bodyPr wrap="square" rtlCol="0">
              <a:spAutoFit/>
            </a:bodyPr>
            <a:lstStyle/>
            <a:p>
              <a:pPr defTabSz="914437">
                <a:defRPr/>
              </a:pPr>
              <a:r>
                <a:rPr lang="en-US" sz="1867">
                  <a:solidFill>
                    <a:srgbClr val="FFFFFF"/>
                  </a:solidFill>
                  <a:latin typeface="Segoe Light" panose="020B0302040504020203" pitchFamily="34" charset="0"/>
                  <a:cs typeface="Arial"/>
                  <a:sym typeface="Helvetica Neue"/>
                </a:rPr>
                <a:t>That’s the difference between multiple </a:t>
              </a:r>
              <a:br>
                <a:rPr lang="en-US" sz="1867">
                  <a:solidFill>
                    <a:srgbClr val="FFFFFF"/>
                  </a:solidFill>
                  <a:latin typeface="Segoe Light" panose="020B0302040504020203" pitchFamily="34" charset="0"/>
                  <a:cs typeface="Arial"/>
                  <a:sym typeface="Helvetica Neue"/>
                </a:rPr>
              </a:br>
              <a:r>
                <a:rPr lang="en-US" sz="1867">
                  <a:solidFill>
                    <a:srgbClr val="FFFFFF"/>
                  </a:solidFill>
                  <a:latin typeface="Segoe Light" panose="020B0302040504020203" pitchFamily="34" charset="0"/>
                  <a:cs typeface="Arial"/>
                  <a:sym typeface="Helvetica Neue"/>
                </a:rPr>
                <a:t>times per day and once a week or less.</a:t>
              </a:r>
            </a:p>
          </p:txBody>
        </p:sp>
      </p:grpSp>
      <p:grpSp>
        <p:nvGrpSpPr>
          <p:cNvPr id="14" name="Group 13"/>
          <p:cNvGrpSpPr/>
          <p:nvPr/>
        </p:nvGrpSpPr>
        <p:grpSpPr>
          <a:xfrm>
            <a:off x="5922055" y="946387"/>
            <a:ext cx="5808560" cy="4605511"/>
            <a:chOff x="4441522" y="709526"/>
            <a:chExt cx="4357038" cy="3454623"/>
          </a:xfrm>
        </p:grpSpPr>
        <p:sp>
          <p:nvSpPr>
            <p:cNvPr id="11" name="TextBox 10"/>
            <p:cNvSpPr txBox="1"/>
            <p:nvPr/>
          </p:nvSpPr>
          <p:spPr>
            <a:xfrm>
              <a:off x="4492380" y="2771293"/>
              <a:ext cx="4306180" cy="869688"/>
            </a:xfrm>
            <a:prstGeom prst="rect">
              <a:avLst/>
            </a:prstGeom>
            <a:noFill/>
          </p:spPr>
          <p:txBody>
            <a:bodyPr wrap="square" rtlCol="0">
              <a:spAutoFit/>
            </a:bodyPr>
            <a:lstStyle/>
            <a:p>
              <a:pPr defTabSz="914437">
                <a:defRPr/>
              </a:pPr>
              <a:r>
                <a:rPr lang="en-US" sz="3467">
                  <a:solidFill>
                    <a:srgbClr val="FFFFFF"/>
                  </a:solidFill>
                  <a:latin typeface="Segoe Light" panose="020B0302040504020203" pitchFamily="34" charset="0"/>
                  <a:cs typeface="Arial"/>
                  <a:sym typeface="Helvetica Neue"/>
                </a:rPr>
                <a:t>Faster lead time from commit to deploy</a:t>
              </a:r>
            </a:p>
          </p:txBody>
        </p:sp>
        <p:sp>
          <p:nvSpPr>
            <p:cNvPr id="12" name="TextBox 11"/>
            <p:cNvSpPr txBox="1"/>
            <p:nvPr/>
          </p:nvSpPr>
          <p:spPr>
            <a:xfrm>
              <a:off x="4441522" y="709526"/>
              <a:ext cx="4256507" cy="2377671"/>
            </a:xfrm>
            <a:prstGeom prst="rect">
              <a:avLst/>
            </a:prstGeom>
            <a:noFill/>
          </p:spPr>
          <p:txBody>
            <a:bodyPr wrap="square" rtlCol="0">
              <a:spAutoFit/>
            </a:bodyPr>
            <a:lstStyle/>
            <a:p>
              <a:pPr algn="ctr" defTabSz="914437">
                <a:defRPr/>
              </a:pPr>
              <a:r>
                <a:rPr lang="en-US" sz="19998" kern="0" spc="-667">
                  <a:solidFill>
                    <a:srgbClr val="FFAD1A"/>
                  </a:solidFill>
                  <a:latin typeface="Segoe Light" panose="020B0302040504020203" pitchFamily="34" charset="0"/>
                </a:rPr>
                <a:t>44</a:t>
              </a:r>
              <a:r>
                <a:rPr lang="en-US" sz="19998" kern="0" spc="-813">
                  <a:solidFill>
                    <a:srgbClr val="FFAD1A"/>
                  </a:solidFill>
                  <a:latin typeface="Segoe Light" panose="020B0302040504020203" pitchFamily="34" charset="0"/>
                </a:rPr>
                <a:t>0x</a:t>
              </a:r>
            </a:p>
          </p:txBody>
        </p:sp>
        <p:sp>
          <p:nvSpPr>
            <p:cNvPr id="13" name="TextBox 12"/>
            <p:cNvSpPr txBox="1"/>
            <p:nvPr/>
          </p:nvSpPr>
          <p:spPr>
            <a:xfrm>
              <a:off x="4492380" y="3663845"/>
              <a:ext cx="4306180" cy="500304"/>
            </a:xfrm>
            <a:prstGeom prst="rect">
              <a:avLst/>
            </a:prstGeom>
            <a:noFill/>
          </p:spPr>
          <p:txBody>
            <a:bodyPr wrap="square" rtlCol="0">
              <a:spAutoFit/>
            </a:bodyPr>
            <a:lstStyle/>
            <a:p>
              <a:pPr defTabSz="914437">
                <a:defRPr/>
              </a:pPr>
              <a:r>
                <a:rPr lang="en-US" sz="1867">
                  <a:solidFill>
                    <a:srgbClr val="FFFFFF"/>
                  </a:solidFill>
                  <a:latin typeface="Segoe Light" panose="020B0302040504020203" pitchFamily="34" charset="0"/>
                  <a:cs typeface="Arial"/>
                  <a:sym typeface="Helvetica Neue"/>
                </a:rPr>
                <a:t>That’s the difference between less than</a:t>
              </a:r>
              <a:br>
                <a:rPr lang="en-US" sz="1867">
                  <a:solidFill>
                    <a:srgbClr val="FFFFFF"/>
                  </a:solidFill>
                  <a:latin typeface="Segoe Light" panose="020B0302040504020203" pitchFamily="34" charset="0"/>
                  <a:cs typeface="Arial"/>
                  <a:sym typeface="Helvetica Neue"/>
                </a:rPr>
              </a:br>
              <a:r>
                <a:rPr lang="en-US" sz="1867">
                  <a:solidFill>
                    <a:srgbClr val="FFFFFF"/>
                  </a:solidFill>
                  <a:latin typeface="Segoe Light" panose="020B0302040504020203" pitchFamily="34" charset="0"/>
                  <a:cs typeface="Arial"/>
                  <a:sym typeface="Helvetica Neue"/>
                </a:rPr>
                <a:t>an hour and more than a week.</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552" y="6283079"/>
            <a:ext cx="1207176" cy="462007"/>
          </a:xfrm>
          <a:prstGeom prst="rect">
            <a:avLst/>
          </a:prstGeom>
        </p:spPr>
      </p:pic>
      <p:pic>
        <p:nvPicPr>
          <p:cNvPr id="17" name="Picture 16">
            <a:extLst>
              <a:ext uri="{FF2B5EF4-FFF2-40B4-BE49-F238E27FC236}">
                <a16:creationId xmlns:a16="http://schemas.microsoft.com/office/drawing/2014/main" id="{6209FD5A-58ED-4883-A96E-932918B588C6}"/>
              </a:ext>
            </a:extLst>
          </p:cNvPr>
          <p:cNvPicPr>
            <a:picLocks noChangeAspect="1"/>
          </p:cNvPicPr>
          <p:nvPr/>
        </p:nvPicPr>
        <p:blipFill>
          <a:blip r:embed="rId5"/>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1457535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7"/>
          </p:nvPr>
        </p:nvPicPr>
        <p:blipFill>
          <a:blip r:embed="rId3">
            <a:alphaModFix amt="56000"/>
            <a:extLst>
              <a:ext uri="{28A0092B-C50C-407E-A947-70E740481C1C}">
                <a14:useLocalDpi xmlns:a14="http://schemas.microsoft.com/office/drawing/2010/main" val="0"/>
              </a:ext>
            </a:extLst>
          </a:blip>
          <a:stretch>
            <a:fillRect/>
          </a:stretch>
        </p:blipFill>
        <p:spPr>
          <a:xfrm>
            <a:off x="-1150439" y="-1392947"/>
            <a:ext cx="14492877" cy="9656917"/>
          </a:xfrm>
        </p:spPr>
      </p:pic>
      <p:sp>
        <p:nvSpPr>
          <p:cNvPr id="2" name="Rectangle 1">
            <a:extLst>
              <a:ext uri="{FF2B5EF4-FFF2-40B4-BE49-F238E27FC236}">
                <a16:creationId xmlns:a16="http://schemas.microsoft.com/office/drawing/2014/main" id="{03E71B09-C082-D744-961D-F9EFED7F8C17}"/>
              </a:ext>
            </a:extLst>
          </p:cNvPr>
          <p:cNvSpPr/>
          <p:nvPr/>
        </p:nvSpPr>
        <p:spPr bwMode="auto">
          <a:xfrm>
            <a:off x="508000" y="3681475"/>
            <a:ext cx="11412240" cy="2185925"/>
          </a:xfrm>
          <a:prstGeom prst="rect">
            <a:avLst/>
          </a:prstGeom>
          <a:gradFill flip="none" rotWithShape="1">
            <a:gsLst>
              <a:gs pos="0">
                <a:schemeClr val="bg1">
                  <a:lumMod val="75000"/>
                  <a:alpha val="80000"/>
                </a:schemeClr>
              </a:gs>
              <a:gs pos="49000">
                <a:srgbClr val="FFFFFF">
                  <a:shade val="67500"/>
                  <a:satMod val="115000"/>
                  <a:alpha val="85000"/>
                </a:srgbClr>
              </a:gs>
              <a:gs pos="100000">
                <a:srgbClr val="FFFFFF">
                  <a:shade val="100000"/>
                  <a:satMod val="115000"/>
                  <a:alpha val="61000"/>
                </a:srgb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algn="ctr" defTabSz="1243265" fontAlgn="base">
              <a:spcBef>
                <a:spcPct val="0"/>
              </a:spcBef>
              <a:spcAft>
                <a:spcPct val="0"/>
              </a:spcAft>
              <a:defRPr/>
            </a:pPr>
            <a:endParaRPr lang="en-US" sz="2667">
              <a:solidFill>
                <a:srgbClr val="353535"/>
              </a:solidFill>
              <a:latin typeface="Segoe" panose="020B0502040504020203" pitchFamily="34" charset="0"/>
            </a:endParaRPr>
          </a:p>
        </p:txBody>
      </p:sp>
      <p:grpSp>
        <p:nvGrpSpPr>
          <p:cNvPr id="15" name="Group 14"/>
          <p:cNvGrpSpPr/>
          <p:nvPr/>
        </p:nvGrpSpPr>
        <p:grpSpPr>
          <a:xfrm>
            <a:off x="-161672" y="932843"/>
            <a:ext cx="6593445" cy="4619056"/>
            <a:chOff x="-160425" y="699366"/>
            <a:chExt cx="4945785" cy="3464783"/>
          </a:xfrm>
        </p:grpSpPr>
        <p:sp>
          <p:nvSpPr>
            <p:cNvPr id="8" name="TextBox 7"/>
            <p:cNvSpPr txBox="1"/>
            <p:nvPr/>
          </p:nvSpPr>
          <p:spPr>
            <a:xfrm>
              <a:off x="479180" y="2771293"/>
              <a:ext cx="4306180" cy="869688"/>
            </a:xfrm>
            <a:prstGeom prst="rect">
              <a:avLst/>
            </a:prstGeom>
            <a:noFill/>
          </p:spPr>
          <p:txBody>
            <a:bodyPr wrap="square" rtlCol="0">
              <a:spAutoFit/>
            </a:bodyPr>
            <a:lstStyle/>
            <a:p>
              <a:pPr defTabSz="914437">
                <a:defRPr/>
              </a:pPr>
              <a:r>
                <a:rPr lang="en-US" sz="3467">
                  <a:solidFill>
                    <a:srgbClr val="353535"/>
                  </a:solidFill>
                  <a:latin typeface="Segoe Light" panose="020B0302040504020203" pitchFamily="34" charset="0"/>
                  <a:cs typeface="Arial"/>
                  <a:sym typeface="Helvetica Neue"/>
                </a:rPr>
                <a:t>faster mean time to recover from downtime</a:t>
              </a:r>
            </a:p>
          </p:txBody>
        </p:sp>
        <p:sp>
          <p:nvSpPr>
            <p:cNvPr id="9" name="TextBox 8"/>
            <p:cNvSpPr txBox="1"/>
            <p:nvPr/>
          </p:nvSpPr>
          <p:spPr>
            <a:xfrm>
              <a:off x="-160425" y="699366"/>
              <a:ext cx="4256507" cy="2377670"/>
            </a:xfrm>
            <a:prstGeom prst="rect">
              <a:avLst/>
            </a:prstGeom>
            <a:noFill/>
          </p:spPr>
          <p:txBody>
            <a:bodyPr wrap="square" rtlCol="0">
              <a:spAutoFit/>
            </a:bodyPr>
            <a:lstStyle/>
            <a:p>
              <a:pPr algn="ctr" defTabSz="914437">
                <a:defRPr/>
              </a:pPr>
              <a:r>
                <a:rPr lang="en-US" sz="19998" kern="0" spc="-813">
                  <a:solidFill>
                    <a:srgbClr val="FFAD1A"/>
                  </a:solidFill>
                  <a:latin typeface="Segoe Light" panose="020B0302040504020203" pitchFamily="34" charset="0"/>
                </a:rPr>
                <a:t>96x</a:t>
              </a:r>
            </a:p>
          </p:txBody>
        </p:sp>
        <p:sp>
          <p:nvSpPr>
            <p:cNvPr id="10" name="TextBox 9"/>
            <p:cNvSpPr txBox="1"/>
            <p:nvPr/>
          </p:nvSpPr>
          <p:spPr>
            <a:xfrm>
              <a:off x="479180" y="3663845"/>
              <a:ext cx="4306180" cy="500304"/>
            </a:xfrm>
            <a:prstGeom prst="rect">
              <a:avLst/>
            </a:prstGeom>
            <a:noFill/>
          </p:spPr>
          <p:txBody>
            <a:bodyPr wrap="square" rtlCol="0">
              <a:spAutoFit/>
            </a:bodyPr>
            <a:lstStyle/>
            <a:p>
              <a:pPr defTabSz="914437">
                <a:defRPr/>
              </a:pPr>
              <a:r>
                <a:rPr lang="en-US" sz="1867">
                  <a:solidFill>
                    <a:srgbClr val="353535"/>
                  </a:solidFill>
                  <a:latin typeface="Segoe Light" panose="020B0302040504020203" pitchFamily="34" charset="0"/>
                  <a:cs typeface="Arial"/>
                  <a:sym typeface="Helvetica Neue"/>
                </a:rPr>
                <a:t>That means high performers recover in</a:t>
              </a:r>
              <a:br>
                <a:rPr lang="en-US" sz="1867">
                  <a:solidFill>
                    <a:srgbClr val="353535"/>
                  </a:solidFill>
                  <a:latin typeface="Segoe Light" panose="020B0302040504020203" pitchFamily="34" charset="0"/>
                  <a:cs typeface="Arial"/>
                  <a:sym typeface="Helvetica Neue"/>
                </a:rPr>
              </a:br>
              <a:r>
                <a:rPr lang="en-US" sz="1867">
                  <a:solidFill>
                    <a:srgbClr val="353535"/>
                  </a:solidFill>
                  <a:latin typeface="Segoe Light" panose="020B0302040504020203" pitchFamily="34" charset="0"/>
                  <a:cs typeface="Arial"/>
                  <a:sym typeface="Helvetica Neue"/>
                </a:rPr>
                <a:t>less than an hour instead of several days.</a:t>
              </a:r>
            </a:p>
          </p:txBody>
        </p:sp>
      </p:grpSp>
      <p:grpSp>
        <p:nvGrpSpPr>
          <p:cNvPr id="14" name="Group 13"/>
          <p:cNvGrpSpPr/>
          <p:nvPr/>
        </p:nvGrpSpPr>
        <p:grpSpPr>
          <a:xfrm>
            <a:off x="5651160" y="932842"/>
            <a:ext cx="6269081" cy="4605511"/>
            <a:chOff x="4096082" y="709526"/>
            <a:chExt cx="4702478" cy="3454623"/>
          </a:xfrm>
        </p:grpSpPr>
        <p:sp>
          <p:nvSpPr>
            <p:cNvPr id="11" name="TextBox 10"/>
            <p:cNvSpPr txBox="1"/>
            <p:nvPr/>
          </p:nvSpPr>
          <p:spPr>
            <a:xfrm>
              <a:off x="4492380" y="2771293"/>
              <a:ext cx="4306180" cy="469474"/>
            </a:xfrm>
            <a:prstGeom prst="rect">
              <a:avLst/>
            </a:prstGeom>
            <a:noFill/>
          </p:spPr>
          <p:txBody>
            <a:bodyPr wrap="square" rtlCol="0">
              <a:spAutoFit/>
            </a:bodyPr>
            <a:lstStyle/>
            <a:p>
              <a:pPr defTabSz="914437">
                <a:defRPr/>
              </a:pPr>
              <a:r>
                <a:rPr lang="en-US" sz="3467">
                  <a:solidFill>
                    <a:srgbClr val="353535"/>
                  </a:solidFill>
                  <a:latin typeface="Segoe Light" panose="020B0302040504020203" pitchFamily="34" charset="0"/>
                  <a:cs typeface="Arial"/>
                  <a:sym typeface="Helvetica Neue"/>
                </a:rPr>
                <a:t>as likely that changes will fail</a:t>
              </a:r>
            </a:p>
          </p:txBody>
        </p:sp>
        <p:sp>
          <p:nvSpPr>
            <p:cNvPr id="12" name="TextBox 11"/>
            <p:cNvSpPr txBox="1"/>
            <p:nvPr/>
          </p:nvSpPr>
          <p:spPr>
            <a:xfrm>
              <a:off x="4096082" y="709526"/>
              <a:ext cx="2928899" cy="2377670"/>
            </a:xfrm>
            <a:prstGeom prst="rect">
              <a:avLst/>
            </a:prstGeom>
            <a:noFill/>
          </p:spPr>
          <p:txBody>
            <a:bodyPr wrap="square" rtlCol="0">
              <a:spAutoFit/>
            </a:bodyPr>
            <a:lstStyle/>
            <a:p>
              <a:pPr algn="ctr" defTabSz="914437">
                <a:defRPr/>
              </a:pPr>
              <a:r>
                <a:rPr lang="en-US" sz="19998" kern="0" spc="-667">
                  <a:solidFill>
                    <a:srgbClr val="FFAD1A"/>
                  </a:solidFill>
                  <a:latin typeface="Segoe Light" panose="020B0302040504020203" pitchFamily="34" charset="0"/>
                </a:rPr>
                <a:t>5</a:t>
              </a:r>
              <a:r>
                <a:rPr lang="en-US" sz="19998" kern="0" spc="-813">
                  <a:solidFill>
                    <a:srgbClr val="FFAD1A"/>
                  </a:solidFill>
                  <a:latin typeface="Segoe Light" panose="020B0302040504020203" pitchFamily="34" charset="0"/>
                </a:rPr>
                <a:t>x</a:t>
              </a:r>
            </a:p>
          </p:txBody>
        </p:sp>
        <p:sp>
          <p:nvSpPr>
            <p:cNvPr id="13" name="TextBox 12"/>
            <p:cNvSpPr txBox="1"/>
            <p:nvPr/>
          </p:nvSpPr>
          <p:spPr>
            <a:xfrm>
              <a:off x="4492380" y="3663845"/>
              <a:ext cx="4306180" cy="500304"/>
            </a:xfrm>
            <a:prstGeom prst="rect">
              <a:avLst/>
            </a:prstGeom>
            <a:noFill/>
          </p:spPr>
          <p:txBody>
            <a:bodyPr wrap="square" rtlCol="0">
              <a:spAutoFit/>
            </a:bodyPr>
            <a:lstStyle/>
            <a:p>
              <a:pPr defTabSz="914437">
                <a:defRPr/>
              </a:pPr>
              <a:r>
                <a:rPr lang="en-US" sz="1867">
                  <a:solidFill>
                    <a:srgbClr val="353535"/>
                  </a:solidFill>
                  <a:latin typeface="Segoe Light" panose="020B0302040504020203" pitchFamily="34" charset="0"/>
                  <a:cs typeface="Arial"/>
                  <a:sym typeface="Helvetica Neue"/>
                </a:rPr>
                <a:t>That means high performers’ changes fail 7.5% of the time instead of 38.5%.</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512" y="6283079"/>
            <a:ext cx="1207176" cy="462007"/>
          </a:xfrm>
          <a:prstGeom prst="rect">
            <a:avLst/>
          </a:prstGeom>
        </p:spPr>
      </p:pic>
      <p:pic>
        <p:nvPicPr>
          <p:cNvPr id="17" name="Picture 16">
            <a:extLst>
              <a:ext uri="{FF2B5EF4-FFF2-40B4-BE49-F238E27FC236}">
                <a16:creationId xmlns:a16="http://schemas.microsoft.com/office/drawing/2014/main" id="{713866BD-34A6-450D-8AAB-FECE51012487}"/>
              </a:ext>
            </a:extLst>
          </p:cNvPr>
          <p:cNvPicPr>
            <a:picLocks noChangeAspect="1"/>
          </p:cNvPicPr>
          <p:nvPr/>
        </p:nvPicPr>
        <p:blipFill>
          <a:blip r:embed="rId5"/>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2092461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4464-3A44-42BB-A33E-336D3E0C9ED6}"/>
              </a:ext>
            </a:extLst>
          </p:cNvPr>
          <p:cNvSpPr>
            <a:spLocks noGrp="1"/>
          </p:cNvSpPr>
          <p:nvPr>
            <p:ph type="title"/>
          </p:nvPr>
        </p:nvSpPr>
        <p:spPr/>
        <p:txBody>
          <a:bodyPr/>
          <a:lstStyle/>
          <a:p>
            <a:r>
              <a:rPr lang="en-US"/>
              <a:t>What Is A Feature Flag</a:t>
            </a:r>
          </a:p>
        </p:txBody>
      </p:sp>
      <p:sp>
        <p:nvSpPr>
          <p:cNvPr id="3" name="Content Placeholder 2">
            <a:extLst>
              <a:ext uri="{FF2B5EF4-FFF2-40B4-BE49-F238E27FC236}">
                <a16:creationId xmlns:a16="http://schemas.microsoft.com/office/drawing/2014/main" id="{9CFDAA68-7013-4F8C-81D0-D3DF68CF1309}"/>
              </a:ext>
            </a:extLst>
          </p:cNvPr>
          <p:cNvSpPr>
            <a:spLocks noGrp="1"/>
          </p:cNvSpPr>
          <p:nvPr>
            <p:ph idx="1"/>
          </p:nvPr>
        </p:nvSpPr>
        <p:spPr/>
        <p:txBody>
          <a:bodyPr/>
          <a:lstStyle/>
          <a:p>
            <a:r>
              <a:rPr lang="en-US"/>
              <a:t>Hide code that isn’t ready for production</a:t>
            </a:r>
          </a:p>
          <a:p>
            <a:r>
              <a:rPr lang="en-US"/>
              <a:t>“If” statement</a:t>
            </a:r>
          </a:p>
        </p:txBody>
      </p:sp>
      <p:pic>
        <p:nvPicPr>
          <p:cNvPr id="4" name="Picture 3">
            <a:extLst>
              <a:ext uri="{FF2B5EF4-FFF2-40B4-BE49-F238E27FC236}">
                <a16:creationId xmlns:a16="http://schemas.microsoft.com/office/drawing/2014/main" id="{5E4F1AD1-3837-4B9D-BC73-40B7694E24CC}"/>
              </a:ext>
            </a:extLst>
          </p:cNvPr>
          <p:cNvPicPr>
            <a:picLocks noChangeAspect="1"/>
          </p:cNvPicPr>
          <p:nvPr/>
        </p:nvPicPr>
        <p:blipFill>
          <a:blip r:embed="rId3"/>
          <a:stretch>
            <a:fillRect/>
          </a:stretch>
        </p:blipFill>
        <p:spPr>
          <a:xfrm>
            <a:off x="10815144" y="6083518"/>
            <a:ext cx="1376855" cy="774481"/>
          </a:xfrm>
          <a:prstGeom prst="rect">
            <a:avLst/>
          </a:prstGeom>
        </p:spPr>
      </p:pic>
    </p:spTree>
    <p:extLst>
      <p:ext uri="{BB962C8B-B14F-4D97-AF65-F5344CB8AC3E}">
        <p14:creationId xmlns:p14="http://schemas.microsoft.com/office/powerpoint/2010/main" val="30398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34</Slides>
  <Notes>31</Notes>
  <HiddenSlides>1</HiddenSlide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Introducing Azure DevOps</vt:lpstr>
      <vt:lpstr>PowerPoint Presentation</vt:lpstr>
      <vt:lpstr>Agenda</vt:lpstr>
      <vt:lpstr>High-performing teams continue to achieve both faster throughput and better stability.  </vt:lpstr>
      <vt:lpstr>PowerPoint Presentation</vt:lpstr>
      <vt:lpstr>PowerPoint Presentation</vt:lpstr>
      <vt:lpstr>What Is A Feature Flag</vt:lpstr>
      <vt:lpstr>Why Do We Care About Feature Flags</vt:lpstr>
      <vt:lpstr>PowerPoint Presentation</vt:lpstr>
      <vt:lpstr>Feature Flag Configurations</vt:lpstr>
      <vt:lpstr>DEMO: Poor Man’s Feature Flags</vt:lpstr>
      <vt:lpstr>Open Source Feature Flag Libraries</vt:lpstr>
      <vt:lpstr>FeatureToggle</vt:lpstr>
      <vt:lpstr>Why do I like it</vt:lpstr>
      <vt:lpstr>How Does It Work</vt:lpstr>
      <vt:lpstr>Out of the box flags</vt:lpstr>
      <vt:lpstr>DEMO: Using FeatureToggle Framework</vt:lpstr>
      <vt:lpstr>Feature Flags as a Service</vt:lpstr>
      <vt:lpstr>Azure App Configuration</vt:lpstr>
      <vt:lpstr>General Steps: Using Azure App Configuration</vt:lpstr>
      <vt:lpstr>DEMO: Azure App Configuration Framework</vt:lpstr>
      <vt:lpstr>LaunchDarkly</vt:lpstr>
      <vt:lpstr>DEMO: LaunchDarkly Feature Flag as a Service using Azure Devops</vt:lpstr>
      <vt:lpstr>Be Careful With Feature Flags</vt:lpstr>
      <vt:lpstr>That’s great…what could go wrong?</vt:lpstr>
      <vt:lpstr>What went wrong?</vt:lpstr>
      <vt:lpstr>Feature Flags == Technical Debt</vt:lpstr>
      <vt:lpstr>Conclusion</vt:lpstr>
      <vt:lpstr>Resources</vt:lpstr>
      <vt:lpstr>DevOps CAT team mission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Clark Sell</dc:creator>
  <cp:revision>1</cp:revision>
  <dcterms:created xsi:type="dcterms:W3CDTF">2015-08-03T18:37:21Z</dcterms:created>
  <dcterms:modified xsi:type="dcterms:W3CDTF">2019-08-07T14:06:48Z</dcterms:modified>
</cp:coreProperties>
</file>